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302" r:id="rId3"/>
    <p:sldId id="313" r:id="rId4"/>
    <p:sldId id="305" r:id="rId5"/>
    <p:sldId id="354" r:id="rId6"/>
    <p:sldId id="307" r:id="rId7"/>
    <p:sldId id="315" r:id="rId8"/>
    <p:sldId id="344" r:id="rId9"/>
    <p:sldId id="308" r:id="rId10"/>
    <p:sldId id="309" r:id="rId11"/>
    <p:sldId id="310" r:id="rId12"/>
    <p:sldId id="367" r:id="rId13"/>
    <p:sldId id="316" r:id="rId14"/>
    <p:sldId id="325" r:id="rId15"/>
    <p:sldId id="317" r:id="rId16"/>
    <p:sldId id="311" r:id="rId17"/>
    <p:sldId id="368" r:id="rId18"/>
    <p:sldId id="312" r:id="rId19"/>
    <p:sldId id="301" r:id="rId20"/>
  </p:sldIdLst>
  <p:sldSz cx="12195175" cy="6858000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F891B7D8-3ED3-4D70-813E-5A3EAE1035B8}">
          <p14:sldIdLst>
            <p14:sldId id="256"/>
            <p14:sldId id="302"/>
            <p14:sldId id="313"/>
            <p14:sldId id="305"/>
            <p14:sldId id="354"/>
            <p14:sldId id="307"/>
            <p14:sldId id="315"/>
            <p14:sldId id="344"/>
            <p14:sldId id="308"/>
            <p14:sldId id="309"/>
            <p14:sldId id="310"/>
            <p14:sldId id="367"/>
            <p14:sldId id="316"/>
            <p14:sldId id="325"/>
            <p14:sldId id="317"/>
            <p14:sldId id="311"/>
            <p14:sldId id="368"/>
            <p14:sldId id="312"/>
            <p14:sldId id="30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43" userDrawn="1">
          <p15:clr>
            <a:srgbClr val="A4A3A4"/>
          </p15:clr>
        </p15:guide>
        <p15:guide id="2" pos="380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ll" initials="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4681"/>
    <a:srgbClr val="0B2A4D"/>
    <a:srgbClr val="0E3968"/>
    <a:srgbClr val="1D4575"/>
    <a:srgbClr val="4478B6"/>
    <a:srgbClr val="4F81BD"/>
    <a:srgbClr val="006B96"/>
    <a:srgbClr val="005B81"/>
    <a:srgbClr val="0086BC"/>
    <a:srgbClr val="008C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77" autoAdjust="0"/>
    <p:restoredTop sz="39668" autoAdjust="0"/>
  </p:normalViewPr>
  <p:slideViewPr>
    <p:cSldViewPr showGuides="1">
      <p:cViewPr varScale="1">
        <p:scale>
          <a:sx n="87" d="100"/>
          <a:sy n="87" d="100"/>
        </p:scale>
        <p:origin x="475" y="77"/>
      </p:cViewPr>
      <p:guideLst>
        <p:guide orient="horz" pos="2143"/>
        <p:guide pos="38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1" d="100"/>
          <a:sy n="51" d="100"/>
        </p:scale>
        <p:origin x="2693" y="3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2026/8/26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477627-6BB2-4E59-9512-A43D4CCC324F}" type="datetimeFigureOut">
              <a:rPr lang="zh-CN" altLang="en-US" smtClean="0"/>
              <a:t>2026/8/26</a:t>
            </a:fld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A569D2-3B28-4B2F-B487-1934B86387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9276" y="3886200"/>
            <a:ext cx="8536623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5" name="标题 14"/>
          <p:cNvSpPr>
            <a:spLocks noGrp="1"/>
          </p:cNvSpPr>
          <p:nvPr>
            <p:ph type="title"/>
          </p:nvPr>
        </p:nvSpPr>
        <p:spPr>
          <a:xfrm>
            <a:off x="480963" y="188640"/>
            <a:ext cx="10975975" cy="1143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05B8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76748" y="0"/>
            <a:ext cx="4392488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759" y="1600201"/>
            <a:ext cx="10975658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3F92A-0B22-4C19-B2A9-D4D542AD3619}" type="datetimeFigureOut">
              <a:rPr lang="zh-CN" altLang="en-US" smtClean="0"/>
              <a:t>2026/8/26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A607-0A93-4EE9-AFD3-1549EAFCFFF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41502" y="274639"/>
            <a:ext cx="2743914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759" y="274639"/>
            <a:ext cx="802849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3F92A-0B22-4C19-B2A9-D4D542AD3619}" type="datetimeFigureOut">
              <a:rPr lang="zh-CN" altLang="en-US" smtClean="0"/>
              <a:t>2026/8/26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A607-0A93-4EE9-AFD3-1549EAFCFFF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9" y="704088"/>
            <a:ext cx="10975658" cy="1143000"/>
          </a:xfrm>
          <a:prstGeom prst="rect">
            <a:avLst/>
          </a:prstGeom>
        </p:spPr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1935480"/>
            <a:ext cx="10975658" cy="4389120"/>
          </a:xfrm>
          <a:prstGeom prst="rect">
            <a:avLst/>
          </a:prstGeo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9957B-423C-4D0C-85CD-DD99D2C1F84C}" type="datetimeFigureOut">
              <a:rPr lang="zh-CN" altLang="en-US" smtClean="0"/>
              <a:t>2026/8/26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C2D6C-3992-4401-87F5-0169BE4EFE9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3F92A-0B22-4C19-B2A9-D4D542AD3619}" type="datetimeFigureOut">
              <a:rPr lang="zh-CN" altLang="en-US" smtClean="0"/>
              <a:t>2026/8/26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A607-0A93-4EE9-AFD3-1549EAFCFFF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标题 14"/>
          <p:cNvSpPr>
            <a:spLocks noGrp="1"/>
          </p:cNvSpPr>
          <p:nvPr>
            <p:ph type="title"/>
          </p:nvPr>
        </p:nvSpPr>
        <p:spPr>
          <a:xfrm>
            <a:off x="-23093" y="341784"/>
            <a:ext cx="12218268" cy="638944"/>
          </a:xfrm>
          <a:prstGeom prst="rect">
            <a:avLst/>
          </a:prstGeom>
        </p:spPr>
        <p:txBody>
          <a:bodyPr/>
          <a:lstStyle>
            <a:lvl1pPr algn="ctr">
              <a:lnSpc>
                <a:spcPct val="110000"/>
              </a:lnSpc>
              <a:defRPr>
                <a:solidFill>
                  <a:srgbClr val="005B8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335" y="4406901"/>
            <a:ext cx="10365899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335" y="2906713"/>
            <a:ext cx="10365899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3F92A-0B22-4C19-B2A9-D4D542AD3619}" type="datetimeFigureOut">
              <a:rPr lang="zh-CN" altLang="en-US" smtClean="0"/>
              <a:t>2026/8/26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A607-0A93-4EE9-AFD3-1549EAFCFFF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标题 14"/>
          <p:cNvSpPr txBox="1"/>
          <p:nvPr userDrawn="1"/>
        </p:nvSpPr>
        <p:spPr>
          <a:xfrm>
            <a:off x="480963" y="188640"/>
            <a:ext cx="10975975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600" b="1" kern="1200">
                <a:solidFill>
                  <a:srgbClr val="005B8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76748" y="0"/>
            <a:ext cx="4392488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759" y="1600201"/>
            <a:ext cx="5386202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9214" y="1600201"/>
            <a:ext cx="5386202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3F92A-0B22-4C19-B2A9-D4D542AD3619}" type="datetimeFigureOut">
              <a:rPr lang="zh-CN" altLang="en-US" smtClean="0"/>
              <a:t>2026/8/26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A607-0A93-4EE9-AFD3-1549EAFCFFF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76748" y="0"/>
            <a:ext cx="4392488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535113"/>
            <a:ext cx="538832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759" y="2174875"/>
            <a:ext cx="538832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4980" y="1535113"/>
            <a:ext cx="539043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4980" y="2174875"/>
            <a:ext cx="539043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3F92A-0B22-4C19-B2A9-D4D542AD3619}" type="datetimeFigureOut">
              <a:rPr lang="zh-CN" altLang="en-US" smtClean="0"/>
              <a:t>2026/8/26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A607-0A93-4EE9-AFD3-1549EAFCFFF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76748" y="0"/>
            <a:ext cx="4392488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3F92A-0B22-4C19-B2A9-D4D542AD3619}" type="datetimeFigureOut">
              <a:rPr lang="zh-CN" altLang="en-US" smtClean="0"/>
              <a:t>2026/8/26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A607-0A93-4EE9-AFD3-1549EAFCFFF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3F92A-0B22-4C19-B2A9-D4D542AD3619}" type="datetimeFigureOut">
              <a:rPr lang="zh-CN" altLang="en-US" smtClean="0"/>
              <a:t>2026/8/26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A607-0A93-4EE9-AFD3-1549EAFCFFF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9" y="273050"/>
            <a:ext cx="4012129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974" y="273051"/>
            <a:ext cx="6817442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759" y="1435101"/>
            <a:ext cx="4012129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3F92A-0B22-4C19-B2A9-D4D542AD3619}" type="datetimeFigureOut">
              <a:rPr lang="zh-CN" altLang="en-US" smtClean="0"/>
              <a:t>2026/8/26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A607-0A93-4EE9-AFD3-1549EAFCFFF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0340" y="4800600"/>
            <a:ext cx="7317105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0340" y="612775"/>
            <a:ext cx="7317105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0340" y="5367338"/>
            <a:ext cx="7317105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3F92A-0B22-4C19-B2A9-D4D542AD3619}" type="datetimeFigureOut">
              <a:rPr lang="zh-CN" altLang="en-US" smtClean="0"/>
              <a:t>2026/8/26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A607-0A93-4EE9-AFD3-1549EAFCFFF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759" y="6356351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3F92A-0B22-4C19-B2A9-D4D542AD3619}" type="datetimeFigureOut">
              <a:rPr lang="zh-CN" altLang="en-US" smtClean="0"/>
              <a:t>2026/8/26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6685" y="6356351"/>
            <a:ext cx="3861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9875" y="6356351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6AA607-0A93-4EE9-AFD3-1549EAFCFFF1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026" name="Picture 2" descr="D:\logo\建科LOGO 矢量\LOGO+SRIBS 上下组合\建科LOGO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6484" y="116633"/>
            <a:ext cx="471459" cy="736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600" b="1" kern="1200">
          <a:solidFill>
            <a:schemeClr val="tx1">
              <a:lumMod val="75000"/>
              <a:lumOff val="25000"/>
            </a:schemeClr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5" Type="http://schemas.openxmlformats.org/officeDocument/2006/relationships/image" Target="../media/image25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7" Type="http://schemas.openxmlformats.org/officeDocument/2006/relationships/image" Target="../media/image27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5" Type="http://schemas.openxmlformats.org/officeDocument/2006/relationships/image" Target="../media/image26.jpeg"/><Relationship Id="rId4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14288" y="1362777"/>
            <a:ext cx="814388" cy="2466975"/>
          </a:xfrm>
          <a:prstGeom prst="rect">
            <a:avLst/>
          </a:prstGeom>
          <a:solidFill>
            <a:srgbClr val="005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075" y="1362775"/>
            <a:ext cx="4733925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 descr="C:\Users\Myq\Desktop\新ppt\500618976_副本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166" y="1362775"/>
            <a:ext cx="6405842" cy="2475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168245" y="4220534"/>
            <a:ext cx="469872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线</a:t>
            </a:r>
            <a:r>
              <a:rPr lang="zh-CN" altLang="en-US" sz="4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上培训操作指南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21323" y="5805185"/>
            <a:ext cx="6557699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solidFill>
                  <a:srgbClr val="005B8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2026</a:t>
            </a:r>
            <a:r>
              <a:rPr lang="zh-CN" altLang="en-US" sz="3600" b="1" dirty="0" smtClean="0">
                <a:solidFill>
                  <a:srgbClr val="005B8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3600" b="1" dirty="0" smtClean="0">
                <a:solidFill>
                  <a:srgbClr val="005B8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en-US" sz="3600" b="1" dirty="0" smtClean="0">
                <a:solidFill>
                  <a:srgbClr val="005B8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3600" b="1" dirty="0" smtClean="0">
                <a:solidFill>
                  <a:srgbClr val="005B8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22</a:t>
            </a:r>
            <a:r>
              <a:rPr lang="zh-CN" altLang="en-US" sz="3600" b="1" dirty="0" smtClean="0">
                <a:solidFill>
                  <a:srgbClr val="005B8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r>
              <a:rPr lang="en-US" altLang="zh-CN" sz="3600" b="1" dirty="0" smtClean="0">
                <a:solidFill>
                  <a:srgbClr val="005B8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~9</a:t>
            </a:r>
            <a:r>
              <a:rPr lang="zh-CN" altLang="en-US" sz="3600" b="1" dirty="0" smtClean="0">
                <a:solidFill>
                  <a:srgbClr val="005B8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3600" b="1" dirty="0" smtClean="0">
                <a:solidFill>
                  <a:srgbClr val="005B8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24</a:t>
            </a:r>
            <a:r>
              <a:rPr lang="zh-CN" altLang="en-US" sz="3600" b="1" dirty="0" smtClean="0">
                <a:solidFill>
                  <a:srgbClr val="005B8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endParaRPr lang="zh-CN" altLang="en-US" sz="3600" b="1" dirty="0">
              <a:solidFill>
                <a:srgbClr val="005B8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61955" y="229235"/>
            <a:ext cx="628015" cy="62801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 descr="C:\Users\E470\AppData\Local\Temp\WeChat Files\8b4f847797f48afb6db2a4ec69636ea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39803" y="928670"/>
            <a:ext cx="4573223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图片 5" descr="C:\Users\E470\AppData\Local\Temp\WeChat Files\4ea754ed7b8eafbfbbf3ed778c9a883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54777" y="785794"/>
            <a:ext cx="4382672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1955" y="229235"/>
            <a:ext cx="628015" cy="62801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8" y="399620"/>
            <a:ext cx="10975658" cy="653210"/>
          </a:xfrm>
        </p:spPr>
        <p:txBody>
          <a:bodyPr>
            <a:normAutofit/>
          </a:bodyPr>
          <a:lstStyle/>
          <a:p>
            <a:pPr algn="ctr"/>
            <a:r>
              <a:rPr lang="zh-CN" altLang="en-US" sz="3200" dirty="0">
                <a:solidFill>
                  <a:srgbClr val="0070C0"/>
                </a:solidFill>
              </a:rPr>
              <a:t>学习与练习</a:t>
            </a:r>
            <a:r>
              <a:rPr lang="zh-CN" altLang="en-US" sz="3200" dirty="0"/>
              <a:t>                   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1955" y="229235"/>
            <a:ext cx="628015" cy="628015"/>
          </a:xfrm>
          <a:prstGeom prst="rect">
            <a:avLst/>
          </a:prstGeom>
        </p:spPr>
      </p:pic>
      <p:pic>
        <p:nvPicPr>
          <p:cNvPr id="6" name="内容占位符 5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129030" y="1052830"/>
            <a:ext cx="4168775" cy="541528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601460" y="2435860"/>
            <a:ext cx="3816985" cy="3692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dirty="0"/>
              <a:t>选择课程即可进入学习</a:t>
            </a:r>
          </a:p>
          <a:p>
            <a:pPr>
              <a:lnSpc>
                <a:spcPct val="200000"/>
              </a:lnSpc>
            </a:pPr>
            <a:r>
              <a:rPr lang="zh-CN" altLang="en-US" dirty="0" smtClean="0">
                <a:solidFill>
                  <a:srgbClr val="FF0000"/>
                </a:solidFill>
              </a:rPr>
              <a:t>本</a:t>
            </a:r>
            <a:r>
              <a:rPr lang="zh-CN" altLang="en-US" dirty="0">
                <a:solidFill>
                  <a:srgbClr val="FF0000"/>
                </a:solidFill>
              </a:rPr>
              <a:t>次学习共设置</a:t>
            </a:r>
            <a:r>
              <a:rPr lang="en-US" altLang="zh-CN" dirty="0">
                <a:solidFill>
                  <a:srgbClr val="FF0000"/>
                </a:solidFill>
              </a:rPr>
              <a:t>14</a:t>
            </a:r>
            <a:r>
              <a:rPr lang="zh-CN" altLang="en-US" dirty="0">
                <a:solidFill>
                  <a:srgbClr val="FF0000"/>
                </a:solidFill>
              </a:rPr>
              <a:t>个课程，需全部完成方可参加考试，未完成全部课程时只能参加模拟考试，请各位学员务必注意</a:t>
            </a:r>
          </a:p>
          <a:p>
            <a:pPr>
              <a:lnSpc>
                <a:spcPct val="200000"/>
              </a:lnSpc>
            </a:pPr>
            <a:endParaRPr lang="zh-CN" altLang="en-US" dirty="0"/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内容占位符 7" descr="QQ20240829-10335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2495" y="260350"/>
            <a:ext cx="4642485" cy="338010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5554980" y="873125"/>
            <a:ext cx="5947410" cy="5841365"/>
          </a:xfrm>
          <a:prstGeom prst="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>
            <a:noAutofit/>
          </a:bodyPr>
          <a:lstStyle/>
          <a:p>
            <a:r>
              <a:rPr lang="zh-CN" altLang="zh-CN" sz="3600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学员请注意</a:t>
            </a:r>
            <a:r>
              <a:rPr lang="zh-CN" altLang="zh-CN" sz="36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：</a:t>
            </a:r>
          </a:p>
          <a:p>
            <a:r>
              <a:rPr lang="en-US" altLang="zh-CN" sz="2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     </a:t>
            </a:r>
            <a:r>
              <a:rPr lang="zh-CN" altLang="zh-CN" sz="2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在学习过程中，需要人脸检测。</a:t>
            </a:r>
          </a:p>
          <a:p>
            <a:r>
              <a:rPr lang="en-US" altLang="zh-CN" sz="2400" b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     </a:t>
            </a:r>
            <a:r>
              <a:rPr lang="zh-CN" altLang="zh-CN" sz="2400" b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手机上学习</a:t>
            </a:r>
            <a:r>
              <a:rPr lang="zh-CN" altLang="zh-CN" sz="2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，拍照即可。</a:t>
            </a:r>
          </a:p>
          <a:p>
            <a:r>
              <a:rPr lang="en-US" altLang="zh-CN" sz="2400" b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       </a:t>
            </a:r>
            <a:r>
              <a:rPr lang="zh-CN" altLang="en-US" sz="2400" b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电脑上学习</a:t>
            </a:r>
            <a:r>
              <a:rPr lang="zh-CN" altLang="en-US" sz="2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，人脸检测，上传照片即可。</a:t>
            </a:r>
          </a:p>
          <a:p>
            <a:r>
              <a:rPr lang="en-US" altLang="zh-CN" sz="2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    </a:t>
            </a:r>
            <a:r>
              <a:rPr lang="zh-CN" altLang="zh-CN" sz="2400" b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人脸检测失败，退回，重新学习。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2960" y="4959985"/>
            <a:ext cx="5278120" cy="1464945"/>
          </a:xfrm>
          <a:prstGeom prst="rect">
            <a:avLst/>
          </a:prstGeom>
        </p:spPr>
      </p:pic>
      <p:pic>
        <p:nvPicPr>
          <p:cNvPr id="11" name="图片 10" descr="QQ20240829-1050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8980" y="3429000"/>
            <a:ext cx="5545455" cy="1426210"/>
          </a:xfrm>
          <a:prstGeom prst="rect">
            <a:avLst/>
          </a:prstGeom>
        </p:spPr>
      </p:pic>
      <p:pic>
        <p:nvPicPr>
          <p:cNvPr id="13" name="图片 12" descr="QQ20240829-10375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840" y="3933190"/>
            <a:ext cx="4596130" cy="184023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54435" y="116840"/>
            <a:ext cx="628015" cy="62801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sz="2800" dirty="0">
                <a:solidFill>
                  <a:srgbClr val="0070C0"/>
                </a:solidFill>
              </a:rPr>
              <a:t>学习与练习</a:t>
            </a:r>
            <a:r>
              <a:rPr lang="zh-CN" altLang="en-US" sz="2800" dirty="0"/>
              <a:t>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597653" y="1571612"/>
            <a:ext cx="4786346" cy="4752988"/>
          </a:xfrm>
        </p:spPr>
        <p:txBody>
          <a:bodyPr/>
          <a:lstStyle/>
          <a:p>
            <a:r>
              <a:rPr lang="zh-CN" altLang="en-US" b="1" dirty="0">
                <a:solidFill>
                  <a:srgbClr val="FF0000"/>
                </a:solidFill>
              </a:rPr>
              <a:t>视频播放不能拉动进度条</a:t>
            </a:r>
            <a:endParaRPr lang="en-US" altLang="zh-CN" b="1" dirty="0">
              <a:solidFill>
                <a:srgbClr val="FF0000"/>
              </a:solidFill>
            </a:endParaRPr>
          </a:p>
          <a:p>
            <a:pPr>
              <a:buNone/>
            </a:pPr>
            <a:endParaRPr lang="en-US" altLang="zh-CN" dirty="0"/>
          </a:p>
          <a:p>
            <a:r>
              <a:rPr lang="zh-CN" altLang="en-US" dirty="0"/>
              <a:t>可调整至视频全屏收看</a:t>
            </a:r>
            <a:endParaRPr lang="en-US" altLang="zh-CN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6861" y="1500175"/>
            <a:ext cx="5505461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1955" y="229235"/>
            <a:ext cx="628015" cy="62801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dirty="0">
                <a:solidFill>
                  <a:srgbClr val="0070C0"/>
                </a:solidFill>
              </a:rPr>
              <a:t>线上考试要求 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71609" y="2071679"/>
            <a:ext cx="11358625" cy="3043245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zh-CN" altLang="en-US" dirty="0"/>
              <a:t>考试时间：</a:t>
            </a:r>
            <a:r>
              <a:rPr lang="en-US" altLang="zh-CN" dirty="0"/>
              <a:t>90</a:t>
            </a:r>
            <a:r>
              <a:rPr lang="zh-CN" altLang="en-US" dirty="0"/>
              <a:t>分钟  </a:t>
            </a:r>
            <a:r>
              <a:rPr lang="en-US" altLang="zh-CN" dirty="0"/>
              <a:t>Test duration: 90 min.</a:t>
            </a:r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r>
              <a:rPr lang="zh-CN" altLang="en-US" dirty="0"/>
              <a:t>考试题型：是非题、单项选择题 </a:t>
            </a:r>
            <a:r>
              <a:rPr lang="en-US" altLang="zh-CN" dirty="0"/>
              <a:t>Types of questions: True or False; Multiple Choice</a:t>
            </a:r>
          </a:p>
          <a:p>
            <a:pPr>
              <a:buNone/>
            </a:pPr>
            <a:r>
              <a:rPr lang="en-US" altLang="zh-CN" dirty="0"/>
              <a:t>                      </a:t>
            </a:r>
          </a:p>
          <a:p>
            <a:pPr>
              <a:buNone/>
            </a:pPr>
            <a:r>
              <a:rPr lang="zh-CN" altLang="en-US" dirty="0"/>
              <a:t>共计</a:t>
            </a:r>
            <a:r>
              <a:rPr lang="en-US" altLang="zh-CN" dirty="0"/>
              <a:t>100</a:t>
            </a:r>
            <a:r>
              <a:rPr lang="zh-CN" altLang="en-US" dirty="0"/>
              <a:t>题，每题一分 </a:t>
            </a:r>
            <a:r>
              <a:rPr lang="en-US" altLang="zh-CN" dirty="0"/>
              <a:t>100 questions, with 1 mark each</a:t>
            </a:r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r>
              <a:rPr lang="zh-CN" altLang="en-US" dirty="0"/>
              <a:t>合格标准：</a:t>
            </a:r>
            <a:r>
              <a:rPr lang="en-US" altLang="zh-CN" dirty="0"/>
              <a:t>80</a:t>
            </a:r>
            <a:r>
              <a:rPr lang="zh-CN" altLang="en-US" dirty="0"/>
              <a:t>分以上 </a:t>
            </a:r>
            <a:r>
              <a:rPr lang="en-US" altLang="zh-CN" dirty="0"/>
              <a:t>Passing score 80</a:t>
            </a:r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955" y="229235"/>
            <a:ext cx="628015" cy="62801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6861" y="500042"/>
            <a:ext cx="10975658" cy="653210"/>
          </a:xfrm>
        </p:spPr>
        <p:txBody>
          <a:bodyPr>
            <a:normAutofit/>
          </a:bodyPr>
          <a:lstStyle/>
          <a:p>
            <a:pPr algn="ctr"/>
            <a:r>
              <a:rPr lang="zh-CN" altLang="en-US" sz="2800" dirty="0">
                <a:solidFill>
                  <a:srgbClr val="0070C0"/>
                </a:solidFill>
              </a:rPr>
              <a:t>考试操作说明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382679" y="1071546"/>
            <a:ext cx="3214710" cy="5281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1955" y="229235"/>
            <a:ext cx="628015" cy="62801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873625" y="1153160"/>
            <a:ext cx="6783705" cy="472313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9" y="428604"/>
            <a:ext cx="10975658" cy="714380"/>
          </a:xfrm>
        </p:spPr>
        <p:txBody>
          <a:bodyPr/>
          <a:lstStyle/>
          <a:p>
            <a:pPr algn="ctr"/>
            <a:r>
              <a:rPr lang="zh-CN" altLang="en-US" dirty="0">
                <a:solidFill>
                  <a:srgbClr val="0070C0"/>
                </a:solidFill>
              </a:rPr>
              <a:t>考试操作说明</a:t>
            </a:r>
          </a:p>
        </p:txBody>
      </p:sp>
      <p:pic>
        <p:nvPicPr>
          <p:cNvPr id="5" name="图片 4" descr="C:\Users\E470\AppData\Local\Temp\WeChat Files\ca124f0c7df1cbafa75566f42b163e1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1217" y="1197276"/>
            <a:ext cx="4694267" cy="5386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61955" y="229235"/>
            <a:ext cx="628015" cy="628015"/>
          </a:xfrm>
          <a:prstGeom prst="rect">
            <a:avLst/>
          </a:prstGeom>
        </p:spPr>
      </p:pic>
      <p:sp>
        <p:nvSpPr>
          <p:cNvPr id="6" name="箭头: 上 5"/>
          <p:cNvSpPr/>
          <p:nvPr/>
        </p:nvSpPr>
        <p:spPr>
          <a:xfrm>
            <a:off x="3739968" y="4077072"/>
            <a:ext cx="341395" cy="7920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968182" y="4838833"/>
            <a:ext cx="1761253" cy="3903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点击</a:t>
            </a:r>
          </a:p>
        </p:txBody>
      </p:sp>
      <p:pic>
        <p:nvPicPr>
          <p:cNvPr id="9" name="内容占位符 8"/>
          <p:cNvPicPr>
            <a:picLocks noGrp="1" noChangeAspect="1"/>
          </p:cNvPicPr>
          <p:nvPr>
            <p:ph idx="1"/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665470" y="1268730"/>
            <a:ext cx="5503545" cy="4568190"/>
          </a:xfrm>
          <a:prstGeom prst="rect">
            <a:avLst/>
          </a:prstGeom>
        </p:spPr>
      </p:pic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7898322" y="4365123"/>
            <a:ext cx="1761253" cy="3903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点击</a:t>
            </a:r>
          </a:p>
        </p:txBody>
      </p:sp>
      <p:sp>
        <p:nvSpPr>
          <p:cNvPr id="11" name="箭头: 上 5"/>
          <p:cNvSpPr/>
          <p:nvPr>
            <p:custDataLst>
              <p:tags r:id="rId3"/>
            </p:custDataLst>
          </p:nvPr>
        </p:nvSpPr>
        <p:spPr>
          <a:xfrm>
            <a:off x="8689793" y="3572882"/>
            <a:ext cx="341395" cy="7920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440690"/>
            <a:ext cx="10975975" cy="5883910"/>
          </a:xfrm>
        </p:spPr>
        <p:txBody>
          <a:bodyPr/>
          <a:lstStyle/>
          <a:p>
            <a:r>
              <a:rPr lang="zh-CN" altLang="en-US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学员请注意：</a:t>
            </a:r>
          </a:p>
          <a:p>
            <a:r>
              <a:rPr lang="zh-CN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在考试过程中，需要人脸检测，检测通过，继续参加考试。</a:t>
            </a:r>
          </a:p>
          <a:p>
            <a:r>
              <a:rPr lang="zh-CN" altLang="en-US" b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手机上考试</a:t>
            </a:r>
            <a:r>
              <a:rPr lang="zh-CN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，人脸检测，拍照即可。</a:t>
            </a:r>
          </a:p>
          <a:p>
            <a:r>
              <a:rPr lang="zh-CN" altLang="en-US" b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电脑上考试</a:t>
            </a:r>
            <a:r>
              <a:rPr lang="zh-CN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，人脸检测，上传照片即可。</a:t>
            </a:r>
          </a:p>
          <a:p>
            <a:r>
              <a:rPr lang="zh-CN" altLang="en-US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若三次人脸检测不通过，系统会直接提交考卷。</a:t>
            </a:r>
            <a:endParaRPr lang="zh-CN" altLang="en-US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sym typeface="+mn-ea"/>
            </a:endParaRPr>
          </a:p>
          <a:p>
            <a:endParaRPr lang="zh-CN" altLang="en-US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endParaRPr lang="zh-CN" altLang="en-US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图片 3" descr="QQ20240829-13450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695" y="3573145"/>
            <a:ext cx="8775700" cy="1471295"/>
          </a:xfrm>
          <a:prstGeom prst="rect">
            <a:avLst/>
          </a:prstGeom>
        </p:spPr>
      </p:pic>
      <p:pic>
        <p:nvPicPr>
          <p:cNvPr id="5" name="图片 4" descr="QQ20240829-1345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4653280"/>
            <a:ext cx="7581900" cy="142303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54435" y="116840"/>
            <a:ext cx="628015" cy="62801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5754" y="1917050"/>
            <a:ext cx="10975658" cy="5000660"/>
          </a:xfrm>
        </p:spPr>
        <p:txBody>
          <a:bodyPr/>
          <a:lstStyle/>
          <a:p>
            <a:r>
              <a:rPr lang="zh-CN" altLang="en-US" dirty="0"/>
              <a:t>一旦确定开始考试，</a:t>
            </a:r>
            <a:r>
              <a:rPr lang="zh-CN" altLang="en-US" b="1" dirty="0">
                <a:solidFill>
                  <a:srgbClr val="FF0000"/>
                </a:solidFill>
              </a:rPr>
              <a:t>不能</a:t>
            </a:r>
            <a:r>
              <a:rPr lang="zh-CN" altLang="en-US" dirty="0"/>
              <a:t>中断计时，不提交考卷没有成绩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模拟考试将开通</a:t>
            </a:r>
            <a:r>
              <a:rPr lang="en-US" altLang="zh-CN" b="1" dirty="0">
                <a:solidFill>
                  <a:srgbClr val="FF0000"/>
                </a:solidFill>
              </a:rPr>
              <a:t>10</a:t>
            </a:r>
            <a:r>
              <a:rPr lang="zh-CN" altLang="en-US" dirty="0"/>
              <a:t>次，选用正式考试同一题库，完成后可以通过试卷回顾进行复习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正式考试与模拟考试操作形式完全相同，记得</a:t>
            </a:r>
            <a:r>
              <a:rPr lang="zh-CN" altLang="en-US" b="1" dirty="0">
                <a:solidFill>
                  <a:srgbClr val="FF0000"/>
                </a:solidFill>
              </a:rPr>
              <a:t>提交</a:t>
            </a:r>
            <a:r>
              <a:rPr lang="zh-CN" altLang="en-US" b="1" dirty="0" smtClean="0">
                <a:solidFill>
                  <a:srgbClr val="FF0000"/>
                </a:solidFill>
              </a:rPr>
              <a:t>考卷</a:t>
            </a:r>
            <a:endParaRPr lang="en-US" altLang="zh-CN" b="1" dirty="0" smtClean="0">
              <a:solidFill>
                <a:srgbClr val="FF0000"/>
              </a:solidFill>
            </a:endParaRPr>
          </a:p>
          <a:p>
            <a:r>
              <a:rPr lang="zh-CN" altLang="en-US" b="1" dirty="0">
                <a:solidFill>
                  <a:srgbClr val="FF0000"/>
                </a:solidFill>
              </a:rPr>
              <a:t>切记考试</a:t>
            </a:r>
            <a:r>
              <a:rPr lang="zh-CN" altLang="en-US" b="1">
                <a:solidFill>
                  <a:srgbClr val="FF0000"/>
                </a:solidFill>
              </a:rPr>
              <a:t>时</a:t>
            </a:r>
            <a:r>
              <a:rPr lang="zh-CN" altLang="en-US" b="1" smtClean="0">
                <a:solidFill>
                  <a:srgbClr val="FF0000"/>
                </a:solidFill>
              </a:rPr>
              <a:t>切勿同时开</a:t>
            </a:r>
            <a:r>
              <a:rPr lang="zh-CN" altLang="en-US" b="1" dirty="0">
                <a:solidFill>
                  <a:srgbClr val="FF0000"/>
                </a:solidFill>
              </a:rPr>
              <a:t>两</a:t>
            </a:r>
            <a:r>
              <a:rPr lang="zh-CN" altLang="en-US" b="1">
                <a:solidFill>
                  <a:srgbClr val="FF0000"/>
                </a:solidFill>
              </a:rPr>
              <a:t>个</a:t>
            </a:r>
            <a:r>
              <a:rPr lang="zh-CN" altLang="en-US" b="1" smtClean="0">
                <a:solidFill>
                  <a:srgbClr val="FF0000"/>
                </a:solidFill>
              </a:rPr>
              <a:t>设备登录</a:t>
            </a:r>
            <a:r>
              <a:rPr lang="zh-CN" altLang="en-US" b="1">
                <a:solidFill>
                  <a:srgbClr val="FF0000"/>
                </a:solidFill>
              </a:rPr>
              <a:t>，</a:t>
            </a:r>
            <a:r>
              <a:rPr lang="zh-CN" altLang="en-US" b="1" smtClean="0">
                <a:solidFill>
                  <a:srgbClr val="FF0000"/>
                </a:solidFill>
              </a:rPr>
              <a:t>以免提交考卷失败</a:t>
            </a:r>
            <a:endParaRPr lang="en-US" altLang="zh-CN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CN" b="1" dirty="0">
              <a:solidFill>
                <a:srgbClr val="FF0000"/>
              </a:solidFill>
            </a:endParaRPr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zh-CN" altLang="en-US" dirty="0"/>
          </a:p>
        </p:txBody>
      </p:sp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609561" y="477182"/>
            <a:ext cx="10975658" cy="653210"/>
          </a:xfrm>
        </p:spPr>
        <p:txBody>
          <a:bodyPr>
            <a:normAutofit/>
          </a:bodyPr>
          <a:lstStyle/>
          <a:p>
            <a:pPr algn="ctr"/>
            <a:r>
              <a:rPr lang="zh-CN" altLang="en-US" sz="2800" dirty="0">
                <a:solidFill>
                  <a:srgbClr val="0070C0"/>
                </a:solidFill>
              </a:rPr>
              <a:t>注意事项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955" y="229235"/>
            <a:ext cx="628015" cy="62801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-3603" y="1574654"/>
            <a:ext cx="12195175" cy="3796542"/>
          </a:xfrm>
          <a:prstGeom prst="rect">
            <a:avLst/>
          </a:prstGeom>
          <a:solidFill>
            <a:srgbClr val="005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9" name="Picture 2" descr="C:\Users\Myq\Desktop\新ppt\500618976_副本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401" y="1573367"/>
            <a:ext cx="5769580" cy="379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组合 19"/>
          <p:cNvGrpSpPr/>
          <p:nvPr/>
        </p:nvGrpSpPr>
        <p:grpSpPr>
          <a:xfrm>
            <a:off x="6694980" y="3284985"/>
            <a:ext cx="5480510" cy="1661994"/>
            <a:chOff x="9625979" y="2013012"/>
            <a:chExt cx="3956265" cy="1501409"/>
          </a:xfrm>
        </p:grpSpPr>
        <p:grpSp>
          <p:nvGrpSpPr>
            <p:cNvPr id="21" name="组合 20"/>
            <p:cNvGrpSpPr/>
            <p:nvPr/>
          </p:nvGrpSpPr>
          <p:grpSpPr>
            <a:xfrm>
              <a:off x="9625980" y="2013012"/>
              <a:ext cx="3956264" cy="1501409"/>
              <a:chOff x="7494935" y="3549335"/>
              <a:chExt cx="2966426" cy="1501409"/>
            </a:xfrm>
          </p:grpSpPr>
          <p:sp>
            <p:nvSpPr>
              <p:cNvPr id="23" name="矩形 22"/>
              <p:cNvSpPr/>
              <p:nvPr/>
            </p:nvSpPr>
            <p:spPr>
              <a:xfrm>
                <a:off x="7669942" y="3549335"/>
                <a:ext cx="2791419" cy="15014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上海市</a:t>
                </a:r>
                <a:r>
                  <a:rPr lang="zh-CN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中漕路</a:t>
                </a:r>
                <a:r>
                  <a:rPr lang="en-US" altLang="zh-CN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94</a:t>
                </a:r>
                <a:r>
                  <a:rPr lang="zh-CN" altLang="en-US" sz="16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号</a:t>
                </a:r>
                <a:r>
                  <a:rPr lang="en-US" altLang="zh-CN" sz="16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501</a:t>
                </a:r>
                <a:r>
                  <a:rPr lang="zh-CN" altLang="en-US" sz="16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室</a:t>
                </a:r>
                <a:endParaRPr lang="en-US" altLang="zh-CN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r>
                  <a:rPr lang="en-US" altLang="zh-CN" sz="16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021-22836256</a:t>
                </a:r>
                <a:r>
                  <a:rPr lang="zh-CN" altLang="en-US" sz="16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、</a:t>
                </a:r>
                <a:r>
                  <a:rPr lang="en-US" altLang="zh-CN" sz="16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22836257</a:t>
                </a:r>
                <a:r>
                  <a:rPr lang="zh-CN" altLang="en-US" sz="16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、</a:t>
                </a:r>
                <a:r>
                  <a:rPr lang="en-US" altLang="zh-CN" sz="16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22836259</a:t>
                </a:r>
                <a:r>
                  <a:rPr lang="zh-CN" altLang="en-US" sz="16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、</a:t>
                </a:r>
                <a:r>
                  <a:rPr lang="en-US" altLang="zh-CN" sz="16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22836262</a:t>
                </a:r>
                <a:endParaRPr lang="zh-CN" altLang="en-US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www.shhgzf.com</a:t>
                </a:r>
              </a:p>
              <a:p>
                <a:pPr>
                  <a:lnSpc>
                    <a:spcPct val="150000"/>
                  </a:lnSpc>
                </a:pPr>
                <a:endParaRPr lang="zh-CN" altLang="en-US" sz="2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pic>
            <p:nvPicPr>
              <p:cNvPr id="24" name="Picture 8" descr="C:\Users\Myq\Desktop\地址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94935" y="3718439"/>
                <a:ext cx="214346" cy="1955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10" descr="C:\Users\Myq\Desktop\网址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94936" y="4389259"/>
                <a:ext cx="226675" cy="2266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2" name="Picture 7" descr="C:\Users\Myq\Desktop\电话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5979" y="2492896"/>
              <a:ext cx="247774" cy="2477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" name="TextBox 26"/>
          <p:cNvSpPr txBox="1"/>
          <p:nvPr/>
        </p:nvSpPr>
        <p:spPr>
          <a:xfrm>
            <a:off x="7915281" y="2348880"/>
            <a:ext cx="35108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 谢 聆 听！</a:t>
            </a:r>
          </a:p>
        </p:txBody>
      </p:sp>
      <p:sp>
        <p:nvSpPr>
          <p:cNvPr id="15" name="矩形 14"/>
          <p:cNvSpPr/>
          <p:nvPr/>
        </p:nvSpPr>
        <p:spPr>
          <a:xfrm>
            <a:off x="925195" y="5080"/>
            <a:ext cx="2275840" cy="6852920"/>
          </a:xfrm>
          <a:prstGeom prst="rect">
            <a:avLst/>
          </a:prstGeom>
          <a:gradFill>
            <a:gsLst>
              <a:gs pos="0">
                <a:srgbClr val="00A73C">
                  <a:alpha val="70000"/>
                  <a:lumMod val="98000"/>
                </a:srgbClr>
              </a:gs>
              <a:gs pos="91000">
                <a:srgbClr val="00A0CA">
                  <a:lumMod val="84000"/>
                  <a:alpha val="78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61955" y="229235"/>
            <a:ext cx="628015" cy="6280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01043" y="764704"/>
            <a:ext cx="9360912" cy="792088"/>
          </a:xfrm>
        </p:spPr>
        <p:txBody>
          <a:bodyPr/>
          <a:lstStyle/>
          <a:p>
            <a:r>
              <a:rPr lang="zh-CN" altLang="en-US" dirty="0" smtClean="0"/>
              <a:t>线</a:t>
            </a:r>
            <a:r>
              <a:rPr lang="zh-CN" altLang="en-US" dirty="0"/>
              <a:t>上培训日程安排</a:t>
            </a:r>
          </a:p>
        </p:txBody>
      </p:sp>
      <p:sp>
        <p:nvSpPr>
          <p:cNvPr id="3" name="内容占位符 2"/>
          <p:cNvSpPr txBox="1"/>
          <p:nvPr/>
        </p:nvSpPr>
        <p:spPr>
          <a:xfrm>
            <a:off x="609759" y="1772816"/>
            <a:ext cx="10975658" cy="446449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本次培训周期：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</a:t>
            </a: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年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9</a:t>
            </a: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月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</a:t>
            </a:r>
            <a:r>
              <a:rPr lang="zh-CN" altLang="en-US" sz="3200" dirty="0" smtClean="0"/>
              <a:t>日</a:t>
            </a:r>
            <a:r>
              <a:rPr lang="en-US" altLang="zh-CN" sz="3200" dirty="0"/>
              <a:t>9</a:t>
            </a:r>
            <a:r>
              <a:rPr lang="en-US" altLang="zh-CN" sz="3200" dirty="0" smtClean="0"/>
              <a:t>:00</a:t>
            </a:r>
            <a:r>
              <a:rPr lang="zh-CN" altLang="en-US" sz="3200" dirty="0"/>
              <a:t>起</a:t>
            </a:r>
            <a:r>
              <a:rPr lang="zh-CN" altLang="en-US" sz="3200" dirty="0" smtClean="0"/>
              <a:t>至</a:t>
            </a:r>
            <a:r>
              <a:rPr lang="en-US" altLang="zh-CN" sz="3200" dirty="0" smtClean="0"/>
              <a:t>9</a:t>
            </a:r>
            <a:r>
              <a:rPr lang="zh-CN" altLang="en-US" sz="3200" dirty="0" smtClean="0"/>
              <a:t>月</a:t>
            </a:r>
            <a:r>
              <a:rPr lang="en-US" altLang="zh-CN" sz="3200" smtClean="0"/>
              <a:t>24</a:t>
            </a:r>
            <a:r>
              <a:rPr lang="zh-CN" altLang="en-US" sz="3200" smtClean="0"/>
              <a:t>日 </a:t>
            </a:r>
            <a:r>
              <a:rPr lang="en-US" altLang="zh-CN" sz="3200" dirty="0"/>
              <a:t>24:00</a:t>
            </a:r>
            <a:r>
              <a:rPr lang="zh-CN" altLang="en-US" sz="3200" dirty="0"/>
              <a:t>止   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zh-CN" sz="3200" dirty="0"/>
              <a:t> </a:t>
            </a:r>
            <a:r>
              <a:rPr lang="zh-CN" altLang="en-US" sz="3200" dirty="0"/>
              <a:t>考试时段：</a:t>
            </a:r>
            <a:r>
              <a:rPr lang="en-US" altLang="zh-CN" sz="3200" dirty="0" smtClean="0"/>
              <a:t>2026</a:t>
            </a:r>
            <a:r>
              <a:rPr lang="zh-CN" altLang="en-US" sz="3200" dirty="0" smtClean="0"/>
              <a:t>年</a:t>
            </a:r>
            <a:r>
              <a:rPr lang="en-US" altLang="zh-CN" sz="3200" dirty="0" smtClean="0"/>
              <a:t>9</a:t>
            </a:r>
            <a:r>
              <a:rPr lang="zh-CN" altLang="en-US" sz="3200" dirty="0" smtClean="0"/>
              <a:t>月</a:t>
            </a:r>
            <a:r>
              <a:rPr lang="en-US" altLang="zh-CN" sz="3200" dirty="0" smtClean="0"/>
              <a:t>28</a:t>
            </a:r>
            <a:r>
              <a:rPr lang="zh-CN" altLang="en-US" sz="3200" dirty="0" smtClean="0"/>
              <a:t>日</a:t>
            </a:r>
            <a:r>
              <a:rPr lang="en-US" altLang="zh-CN" sz="3200" dirty="0"/>
              <a:t>9:00</a:t>
            </a:r>
            <a:r>
              <a:rPr lang="zh-CN" altLang="en-US" sz="3200" dirty="0" smtClean="0"/>
              <a:t>起</a:t>
            </a:r>
            <a:r>
              <a:rPr lang="en-US" altLang="zh-CN" sz="3200" dirty="0" smtClean="0"/>
              <a:t>9</a:t>
            </a:r>
            <a:r>
              <a:rPr lang="zh-CN" altLang="en-US" sz="3200" dirty="0" smtClean="0"/>
              <a:t>月</a:t>
            </a:r>
            <a:r>
              <a:rPr lang="en-US" altLang="zh-CN" sz="3200" dirty="0" smtClean="0"/>
              <a:t>29</a:t>
            </a:r>
            <a:r>
              <a:rPr lang="zh-CN" altLang="en-US" sz="3200" dirty="0" smtClean="0"/>
              <a:t>日至</a:t>
            </a:r>
            <a:r>
              <a:rPr lang="en-US" altLang="zh-CN" sz="3200" dirty="0" smtClean="0"/>
              <a:t>24:00</a:t>
            </a:r>
            <a:r>
              <a:rPr lang="zh-CN" altLang="en-US" sz="3200" dirty="0"/>
              <a:t>止</a:t>
            </a:r>
          </a:p>
          <a:p>
            <a:pPr indent="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zh-CN" alt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注意：必须完成全部规定课时方能进入正式</a:t>
            </a:r>
            <a:r>
              <a:rPr kumimoji="0" lang="zh-CN" altLang="en-US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考试</a:t>
            </a:r>
            <a:endParaRPr kumimoji="0" lang="en-US" altLang="zh-CN" sz="2400" b="1" i="0" u="sng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3200" dirty="0"/>
              <a:t>补考试时段：</a:t>
            </a:r>
            <a:r>
              <a:rPr lang="en-US" altLang="zh-CN" sz="3200" dirty="0" smtClean="0">
                <a:solidFill>
                  <a:srgbClr val="FF0000"/>
                </a:solidFill>
              </a:rPr>
              <a:t>2026</a:t>
            </a:r>
            <a:r>
              <a:rPr lang="zh-CN" altLang="en-US" sz="3200" dirty="0" smtClean="0">
                <a:solidFill>
                  <a:srgbClr val="FF0000"/>
                </a:solidFill>
              </a:rPr>
              <a:t>年</a:t>
            </a:r>
            <a:r>
              <a:rPr lang="en-US" altLang="zh-CN" sz="3200" dirty="0" smtClean="0">
                <a:solidFill>
                  <a:srgbClr val="FF0000"/>
                </a:solidFill>
              </a:rPr>
              <a:t>9</a:t>
            </a:r>
            <a:r>
              <a:rPr lang="zh-CN" altLang="en-US" sz="3200" dirty="0" smtClean="0">
                <a:solidFill>
                  <a:srgbClr val="FF0000"/>
                </a:solidFill>
              </a:rPr>
              <a:t>月</a:t>
            </a:r>
            <a:r>
              <a:rPr lang="en-US" altLang="zh-CN" sz="3200" dirty="0" smtClean="0">
                <a:solidFill>
                  <a:srgbClr val="FF0000"/>
                </a:solidFill>
              </a:rPr>
              <a:t>30</a:t>
            </a:r>
            <a:r>
              <a:rPr lang="zh-CN" altLang="en-US" sz="3200" dirty="0" smtClean="0">
                <a:solidFill>
                  <a:srgbClr val="FF0000"/>
                </a:solidFill>
              </a:rPr>
              <a:t>日</a:t>
            </a:r>
            <a:r>
              <a:rPr lang="en-US" altLang="zh-CN" sz="3200" dirty="0" smtClean="0">
                <a:solidFill>
                  <a:srgbClr val="FF0000"/>
                </a:solidFill>
              </a:rPr>
              <a:t>10:00</a:t>
            </a:r>
            <a:r>
              <a:rPr lang="zh-CN" altLang="en-US" sz="3200" dirty="0" smtClean="0">
                <a:solidFill>
                  <a:srgbClr val="FF0000"/>
                </a:solidFill>
              </a:rPr>
              <a:t>起</a:t>
            </a:r>
            <a:r>
              <a:rPr lang="en-US" altLang="zh-CN" sz="3200" dirty="0" smtClean="0">
                <a:solidFill>
                  <a:srgbClr val="FF0000"/>
                </a:solidFill>
              </a:rPr>
              <a:t>9</a:t>
            </a:r>
            <a:r>
              <a:rPr lang="zh-CN" altLang="en-US" sz="3200" dirty="0" smtClean="0">
                <a:solidFill>
                  <a:srgbClr val="FF0000"/>
                </a:solidFill>
              </a:rPr>
              <a:t>月</a:t>
            </a:r>
            <a:r>
              <a:rPr lang="en-US" altLang="zh-CN" sz="3200" dirty="0" smtClean="0">
                <a:solidFill>
                  <a:srgbClr val="FF0000"/>
                </a:solidFill>
              </a:rPr>
              <a:t>30</a:t>
            </a:r>
            <a:r>
              <a:rPr lang="zh-CN" altLang="en-US" sz="3200" dirty="0" smtClean="0">
                <a:solidFill>
                  <a:srgbClr val="FF0000"/>
                </a:solidFill>
              </a:rPr>
              <a:t>日</a:t>
            </a:r>
            <a:r>
              <a:rPr lang="zh-CN" altLang="en-US" sz="3200" dirty="0">
                <a:solidFill>
                  <a:srgbClr val="FF0000"/>
                </a:solidFill>
              </a:rPr>
              <a:t>至</a:t>
            </a:r>
            <a:r>
              <a:rPr lang="en-US" altLang="zh-CN" sz="3200" dirty="0">
                <a:solidFill>
                  <a:srgbClr val="FF0000"/>
                </a:solidFill>
              </a:rPr>
              <a:t>24:00</a:t>
            </a:r>
            <a:r>
              <a:rPr lang="zh-CN" altLang="en-US" sz="3200" dirty="0">
                <a:solidFill>
                  <a:srgbClr val="FF0000"/>
                </a:solidFill>
              </a:rPr>
              <a:t>止</a:t>
            </a:r>
          </a:p>
          <a:p>
            <a:pPr marL="457200" indent="-45720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zh-CN" altLang="en-US" sz="3200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培训</a:t>
            </a:r>
            <a:r>
              <a:rPr kumimoji="0" lang="zh-CN" altLang="en-US" sz="320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证书：学员在完成本次培训后将统一颁发实体证书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7721" y="260648"/>
            <a:ext cx="628015" cy="6280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540" y="1864360"/>
            <a:ext cx="5441950" cy="46609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06450" y="1363345"/>
            <a:ext cx="10236200" cy="72517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登录方法二：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微信</a:t>
            </a: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扫描二维码添加</a:t>
            </a:r>
            <a:r>
              <a:rPr lang="en-US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“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讲堂</a:t>
            </a:r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360</a:t>
            </a:r>
            <a:r>
              <a:rPr lang="en-US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”</a:t>
            </a: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小程序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8147" y="260648"/>
            <a:ext cx="628015" cy="62801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69900" y="548640"/>
            <a:ext cx="10570845" cy="6362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b="1" dirty="0">
                <a:sym typeface="+mn-ea"/>
              </a:rPr>
              <a:t> </a:t>
            </a:r>
            <a:r>
              <a:rPr lang="en-US" altLang="zh-CN" sz="2400" b="1" dirty="0">
                <a:sym typeface="+mn-ea"/>
              </a:rPr>
              <a:t>   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登录方法一：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搜索网址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讲堂</a:t>
            </a:r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360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：http://m.jiangtang360.com/login2</a:t>
            </a:r>
          </a:p>
          <a:p>
            <a:pPr algn="l"/>
            <a:endParaRPr lang="zh-CN" altLang="en-US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9" y="704088"/>
            <a:ext cx="10975658" cy="581772"/>
          </a:xfrm>
        </p:spPr>
        <p:txBody>
          <a:bodyPr>
            <a:normAutofit/>
          </a:bodyPr>
          <a:lstStyle/>
          <a:p>
            <a:pPr algn="ctr"/>
            <a:r>
              <a:rPr lang="zh-CN" altLang="en-US" dirty="0">
                <a:solidFill>
                  <a:srgbClr val="0070C0"/>
                </a:solidFill>
              </a:rPr>
              <a:t>平台登录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78624" y="1571612"/>
            <a:ext cx="3916192" cy="4681550"/>
          </a:xfrm>
        </p:spPr>
        <p:txBody>
          <a:bodyPr/>
          <a:lstStyle/>
          <a:p>
            <a:r>
              <a:rPr lang="zh-CN" altLang="en-US" dirty="0"/>
              <a:t>扫码或搜索公众号：</a:t>
            </a:r>
            <a:r>
              <a:rPr lang="zh-CN" altLang="en-US" dirty="0">
                <a:solidFill>
                  <a:srgbClr val="FF0000"/>
                </a:solidFill>
              </a:rPr>
              <a:t>讲堂</a:t>
            </a:r>
            <a:r>
              <a:rPr lang="en-US" altLang="zh-CN" dirty="0">
                <a:solidFill>
                  <a:srgbClr val="FF0000"/>
                </a:solidFill>
              </a:rPr>
              <a:t>360</a:t>
            </a:r>
          </a:p>
          <a:p>
            <a:endParaRPr lang="en-US" altLang="zh-CN" dirty="0"/>
          </a:p>
          <a:p>
            <a:r>
              <a:rPr lang="en-US" altLang="zh-CN" dirty="0"/>
              <a:t>Attention</a:t>
            </a:r>
          </a:p>
          <a:p>
            <a:endParaRPr lang="en-US" altLang="zh-CN" dirty="0"/>
          </a:p>
          <a:p>
            <a:r>
              <a:rPr lang="zh-CN" altLang="en-US" dirty="0"/>
              <a:t>请关注</a:t>
            </a:r>
            <a:r>
              <a:rPr lang="zh-CN" altLang="en-US" dirty="0">
                <a:solidFill>
                  <a:srgbClr val="FF0000"/>
                </a:solidFill>
              </a:rPr>
              <a:t>公众号</a:t>
            </a:r>
            <a:r>
              <a:rPr lang="zh-CN" altLang="en-US" dirty="0"/>
              <a:t>，</a:t>
            </a:r>
            <a:endParaRPr lang="en-US" altLang="zh-CN" dirty="0"/>
          </a:p>
          <a:p>
            <a:pPr>
              <a:buNone/>
            </a:pPr>
            <a:r>
              <a:rPr lang="zh-CN" altLang="en-US" dirty="0"/>
              <a:t>     以防走失</a:t>
            </a:r>
            <a:endParaRPr lang="en-US" altLang="zh-CN" dirty="0"/>
          </a:p>
          <a:p>
            <a:endParaRPr lang="zh-CN" altLang="en-US" dirty="0"/>
          </a:p>
        </p:txBody>
      </p:sp>
      <p:pic>
        <p:nvPicPr>
          <p:cNvPr id="4" name="图片 3" descr="C:\Users\E470\AppData\Local\Temp\WeChat Files\222045051e56054eff15a3e7ed2135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40265" y="1571612"/>
            <a:ext cx="3239366" cy="5000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图片 4" descr="C:\Users\E470\AppData\Local\Temp\WeChat Files\cd4475077607677976a714f9672a18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3603" y="1500174"/>
            <a:ext cx="3144091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6139" y="282964"/>
            <a:ext cx="628015" cy="6280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22860" y="341630"/>
            <a:ext cx="12218035" cy="6121400"/>
          </a:xfrm>
        </p:spPr>
        <p:txBody>
          <a:bodyPr/>
          <a:lstStyle/>
          <a:p>
            <a:endParaRPr lang="zh-CN" altLang="en-US"/>
          </a:p>
        </p:txBody>
      </p:sp>
      <p:pic>
        <p:nvPicPr>
          <p:cNvPr id="4" name="图片 3" descr="QQ截图202407010949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330" y="283845"/>
            <a:ext cx="11125835" cy="5949315"/>
          </a:xfrm>
          <a:prstGeom prst="rect">
            <a:avLst/>
          </a:prstGeom>
        </p:spPr>
      </p:pic>
      <p:sp>
        <p:nvSpPr>
          <p:cNvPr id="5" name="下箭头 4"/>
          <p:cNvSpPr/>
          <p:nvPr/>
        </p:nvSpPr>
        <p:spPr>
          <a:xfrm>
            <a:off x="2137410" y="4653280"/>
            <a:ext cx="791845" cy="100774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361055" y="4351020"/>
            <a:ext cx="7788275" cy="136969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zh-CN" altLang="en-US" sz="4800" spc="200">
                <a:solidFill>
                  <a:srgbClr val="00009B"/>
                </a:solidFill>
                <a:uFillTx/>
                <a:latin typeface="汉仪雅酷黑简" panose="00020600040101010101" charset="-122"/>
                <a:ea typeface="汉仪雅酷黑简" panose="00020600040101010101" charset="-122"/>
              </a:rPr>
              <a:t>点击</a:t>
            </a:r>
            <a:r>
              <a:rPr lang="en-US" altLang="zh-CN" sz="4800" spc="200">
                <a:solidFill>
                  <a:srgbClr val="00009B"/>
                </a:solidFill>
                <a:uFillTx/>
                <a:latin typeface="汉仪雅酷黑简" panose="00020600040101010101" charset="-122"/>
                <a:ea typeface="汉仪雅酷黑简" panose="00020600040101010101" charset="-122"/>
              </a:rPr>
              <a:t>    </a:t>
            </a:r>
            <a:r>
              <a:rPr lang="zh-CN" altLang="en-US" sz="4800" spc="200">
                <a:solidFill>
                  <a:srgbClr val="00009B"/>
                </a:solidFill>
                <a:uFillTx/>
                <a:latin typeface="汉仪雅酷黑简" panose="00020600040101010101" charset="-122"/>
                <a:ea typeface="汉仪雅酷黑简" panose="00020600040101010101" charset="-122"/>
              </a:rPr>
              <a:t>安全生产</a:t>
            </a:r>
            <a:r>
              <a:rPr lang="en-US" altLang="zh-CN" sz="4800" spc="200">
                <a:solidFill>
                  <a:srgbClr val="00009B"/>
                </a:solidFill>
                <a:uFillTx/>
                <a:latin typeface="汉仪雅酷黑简" panose="00020600040101010101" charset="-122"/>
                <a:ea typeface="汉仪雅酷黑简" panose="00020600040101010101" charset="-122"/>
              </a:rPr>
              <a:t>  </a:t>
            </a:r>
          </a:p>
          <a:p>
            <a:r>
              <a:rPr lang="zh-CN" altLang="en-US" sz="4800" spc="200">
                <a:solidFill>
                  <a:srgbClr val="00009B"/>
                </a:solidFill>
                <a:uFillTx/>
                <a:latin typeface="汉仪雅酷黑简" panose="00020600040101010101" charset="-122"/>
                <a:ea typeface="汉仪雅酷黑简" panose="00020600040101010101" charset="-122"/>
              </a:rPr>
              <a:t>再点击</a:t>
            </a:r>
            <a:r>
              <a:rPr lang="en-US" altLang="zh-CN" sz="4800" spc="200">
                <a:solidFill>
                  <a:srgbClr val="00009B"/>
                </a:solidFill>
                <a:uFillTx/>
                <a:latin typeface="汉仪雅酷黑简" panose="00020600040101010101" charset="-122"/>
                <a:ea typeface="汉仪雅酷黑简" panose="00020600040101010101" charset="-122"/>
              </a:rPr>
              <a:t> </a:t>
            </a:r>
            <a:r>
              <a:rPr lang="zh-CN" altLang="en-US" sz="4800" spc="200">
                <a:solidFill>
                  <a:srgbClr val="00009B"/>
                </a:solidFill>
                <a:uFillTx/>
                <a:latin typeface="汉仪雅酷黑简" panose="00020600040101010101" charset="-122"/>
                <a:ea typeface="汉仪雅酷黑简" panose="00020600040101010101" charset="-122"/>
              </a:rPr>
              <a:t>在线课堂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53364" y="2853363"/>
            <a:ext cx="5072098" cy="3857651"/>
          </a:xfrm>
        </p:spPr>
        <p:txBody>
          <a:bodyPr/>
          <a:lstStyle/>
          <a:p>
            <a:pPr>
              <a:buNone/>
            </a:pPr>
            <a:endParaRPr lang="en-US" altLang="zh-CN" dirty="0"/>
          </a:p>
          <a:p>
            <a:pPr>
              <a:buNone/>
            </a:pPr>
            <a:r>
              <a:rPr lang="zh-CN" altLang="en-US" sz="2800" dirty="0"/>
              <a:t>身份证号码及初始密码登录</a:t>
            </a:r>
            <a:endParaRPr lang="en-US" altLang="zh-CN" sz="2800" dirty="0"/>
          </a:p>
          <a:p>
            <a:pPr>
              <a:buNone/>
            </a:pPr>
            <a:r>
              <a:rPr lang="zh-CN" altLang="en-US" sz="2400" b="1" dirty="0">
                <a:solidFill>
                  <a:srgbClr val="FF0000"/>
                </a:solidFill>
              </a:rPr>
              <a:t>无法登录的请与工作人员确认</a:t>
            </a:r>
            <a:endParaRPr lang="en-US" altLang="zh-CN" sz="2400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zh-CN" altLang="en-US" sz="2400" b="1" dirty="0">
                <a:solidFill>
                  <a:srgbClr val="FF0000"/>
                </a:solidFill>
              </a:rPr>
              <a:t>    登记的信息是否正确</a:t>
            </a:r>
            <a:endParaRPr lang="en-US" altLang="zh-CN" sz="2400" b="1" dirty="0">
              <a:solidFill>
                <a:srgbClr val="FF0000"/>
              </a:solidFill>
            </a:endParaRPr>
          </a:p>
          <a:p>
            <a:pPr>
              <a:buNone/>
            </a:pPr>
            <a:endParaRPr lang="en-US" altLang="zh-CN" sz="2400" b="1" dirty="0">
              <a:solidFill>
                <a:srgbClr val="FF0000"/>
              </a:solidFill>
            </a:endParaRPr>
          </a:p>
          <a:p>
            <a:pPr>
              <a:buNone/>
            </a:pPr>
            <a:endParaRPr lang="en-US" altLang="zh-CN" sz="2400" b="1" dirty="0">
              <a:solidFill>
                <a:srgbClr val="FF0000"/>
              </a:solidFill>
            </a:endParaRPr>
          </a:p>
          <a:p>
            <a:pPr>
              <a:buNone/>
            </a:pPr>
            <a:endParaRPr lang="en-US" altLang="zh-CN" sz="2400" b="1" dirty="0">
              <a:solidFill>
                <a:srgbClr val="FF0000"/>
              </a:solidFill>
            </a:endParaRPr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zh-CN" alt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97180" y="980739"/>
            <a:ext cx="3452814" cy="5057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625634" y="1052703"/>
            <a:ext cx="5702142" cy="1143000"/>
          </a:xfrm>
        </p:spPr>
        <p:txBody>
          <a:bodyPr/>
          <a:lstStyle/>
          <a:p>
            <a:r>
              <a:rPr lang="zh-CN" altLang="en-US" sz="3200" dirty="0"/>
              <a:t>用户名：身份证号码</a:t>
            </a:r>
            <a:r>
              <a:rPr lang="en-US" altLang="zh-CN" sz="3200" dirty="0"/>
              <a:t/>
            </a:r>
            <a:br>
              <a:rPr lang="en-US" altLang="zh-CN" sz="3200" dirty="0"/>
            </a:br>
            <a:r>
              <a:rPr lang="en-US" altLang="zh-CN" sz="3200" dirty="0"/>
              <a:t/>
            </a:r>
            <a:br>
              <a:rPr lang="en-US" altLang="zh-CN" sz="3200" dirty="0"/>
            </a:br>
            <a:r>
              <a:rPr lang="en-US" altLang="zh-CN" sz="3200" dirty="0"/>
              <a:t/>
            </a:r>
            <a:br>
              <a:rPr lang="en-US" altLang="zh-CN" sz="3200" dirty="0"/>
            </a:br>
            <a:r>
              <a:rPr lang="zh-CN" altLang="en-US" sz="3200" dirty="0"/>
              <a:t>初始密码：</a:t>
            </a:r>
            <a:r>
              <a:rPr lang="en-US" altLang="zh-CN" sz="3200" dirty="0"/>
              <a:t>123456</a:t>
            </a:r>
            <a:endParaRPr lang="zh-CN" altLang="en-US" sz="320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1955" y="229235"/>
            <a:ext cx="628015" cy="62801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6026149" y="785795"/>
            <a:ext cx="5559268" cy="5340369"/>
          </a:xfrm>
        </p:spPr>
        <p:txBody>
          <a:bodyPr/>
          <a:lstStyle/>
          <a:p>
            <a:pPr>
              <a:buNone/>
            </a:pPr>
            <a:r>
              <a:rPr lang="zh-CN" altLang="en-US" dirty="0"/>
              <a:t>初次进入</a:t>
            </a:r>
            <a:r>
              <a:rPr lang="zh-CN" altLang="en-US" dirty="0">
                <a:solidFill>
                  <a:srgbClr val="FF0000"/>
                </a:solidFill>
              </a:rPr>
              <a:t>点击界面</a:t>
            </a:r>
            <a:endParaRPr lang="en-US" altLang="zh-CN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zh-CN" altLang="en-US" dirty="0"/>
              <a:t>了解基本功能</a:t>
            </a:r>
            <a:endParaRPr lang="en-US" altLang="zh-CN" dirty="0"/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r>
              <a:rPr lang="zh-CN" altLang="en-US" b="1" dirty="0">
                <a:solidFill>
                  <a:srgbClr val="FF0000"/>
                </a:solidFill>
              </a:rPr>
              <a:t>进入主页面，请先核对左上角</a:t>
            </a:r>
            <a:endParaRPr lang="en-US" altLang="zh-CN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zh-CN" altLang="en-US" b="1" dirty="0">
                <a:solidFill>
                  <a:srgbClr val="FF0000"/>
                </a:solidFill>
              </a:rPr>
              <a:t>姓名是否正确</a:t>
            </a:r>
            <a:endParaRPr lang="en-US" altLang="zh-CN" b="1" dirty="0">
              <a:solidFill>
                <a:srgbClr val="FF0000"/>
              </a:solidFill>
            </a:endParaRPr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r>
              <a:rPr lang="zh-CN" altLang="en-US" dirty="0">
                <a:solidFill>
                  <a:srgbClr val="FF0000"/>
                </a:solidFill>
              </a:rPr>
              <a:t>点击姓名</a:t>
            </a:r>
            <a:endParaRPr lang="en-US" altLang="zh-CN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zh-CN" altLang="en-US" dirty="0"/>
              <a:t>进入个人中心</a:t>
            </a:r>
            <a:endParaRPr lang="en-US" altLang="zh-CN" dirty="0"/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955" y="229235"/>
            <a:ext cx="628015" cy="6280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3325" y="621030"/>
            <a:ext cx="3503295" cy="587629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704215"/>
            <a:ext cx="10975975" cy="980440"/>
          </a:xfrm>
        </p:spPr>
        <p:txBody>
          <a:bodyPr/>
          <a:lstStyle/>
          <a:p>
            <a:pPr algn="ctr"/>
            <a:r>
              <a:rPr lang="zh-CN" altLang="zh-CN" sz="440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下</a:t>
            </a:r>
            <a:r>
              <a:rPr lang="en-US" altLang="zh-CN" sz="440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zh-CN" altLang="zh-CN" sz="440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载</a:t>
            </a:r>
            <a:r>
              <a:rPr lang="en-US" altLang="zh-CN" sz="440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zh-CN" altLang="zh-CN" sz="440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题</a:t>
            </a:r>
            <a:r>
              <a:rPr lang="en-US" altLang="zh-CN" sz="440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zh-CN" altLang="zh-CN" sz="440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库</a:t>
            </a: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0695" y="2192655"/>
            <a:ext cx="3961130" cy="29114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3665" y="2233295"/>
            <a:ext cx="3875405" cy="267843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8385" y="2667000"/>
            <a:ext cx="3833495" cy="229489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784860" y="4964430"/>
            <a:ext cx="10854690" cy="11442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400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在课程详情内，点击讲义，下载对应考题题库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609759" y="785795"/>
            <a:ext cx="10975658" cy="5340369"/>
          </a:xfrm>
        </p:spPr>
        <p:txBody>
          <a:bodyPr/>
          <a:lstStyle/>
          <a:p>
            <a:pPr>
              <a:buNone/>
            </a:pPr>
            <a:r>
              <a:rPr lang="zh-CN" altLang="en-US" dirty="0"/>
              <a:t>根据需要</a:t>
            </a:r>
            <a:endParaRPr lang="en-US" altLang="zh-CN" dirty="0"/>
          </a:p>
          <a:p>
            <a:pPr>
              <a:buNone/>
            </a:pPr>
            <a:r>
              <a:rPr lang="zh-CN" altLang="en-US" dirty="0"/>
              <a:t>可</a:t>
            </a:r>
            <a:r>
              <a:rPr lang="zh-CN" altLang="en-US" dirty="0">
                <a:solidFill>
                  <a:srgbClr val="FF0000"/>
                </a:solidFill>
              </a:rPr>
              <a:t>关闭新手教程</a:t>
            </a:r>
            <a:endParaRPr lang="en-US" altLang="zh-CN" dirty="0">
              <a:solidFill>
                <a:srgbClr val="FF0000"/>
              </a:solidFill>
            </a:endParaRPr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r>
              <a:rPr lang="zh-CN" altLang="en-US" dirty="0"/>
              <a:t>考试记录</a:t>
            </a:r>
            <a:endParaRPr lang="en-US" altLang="zh-CN" dirty="0"/>
          </a:p>
          <a:p>
            <a:pPr>
              <a:buNone/>
            </a:pPr>
            <a:r>
              <a:rPr lang="zh-CN" altLang="en-US" dirty="0">
                <a:solidFill>
                  <a:srgbClr val="FF0000"/>
                </a:solidFill>
              </a:rPr>
              <a:t>试卷回顾</a:t>
            </a:r>
            <a:r>
              <a:rPr lang="zh-CN" altLang="en-US" dirty="0"/>
              <a:t>可查阅试卷</a:t>
            </a:r>
            <a:endParaRPr lang="en-US" altLang="zh-CN" dirty="0"/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zh-CN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57725" y="764540"/>
            <a:ext cx="3090545" cy="4748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1955" y="229235"/>
            <a:ext cx="628015" cy="6280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329930" y="1204595"/>
            <a:ext cx="3309620" cy="480060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NmU0NjM0OGQzNDJkOWRmNDI0NWM5ZDVkYjU5Nzk4ZWI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wrap="square" rtlCol="0">
        <a:noAutofit/>
      </a:bodyPr>
      <a:lstStyle>
        <a:defPPr>
          <a:defRPr lang="zh-CN" altLang="en-US"/>
        </a:defPPr>
      </a:lstStyle>
      <a:style>
        <a:lnRef idx="2">
          <a:schemeClr val="accent1"/>
        </a:lnRef>
        <a:fillRef idx="0">
          <a:srgbClr val="FFFFFF"/>
        </a:fillRef>
        <a:effectRef idx="0">
          <a:srgbClr val="FFFFFF"/>
        </a:effectRef>
        <a:fontRef idx="minor">
          <a:schemeClr val="tx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573</Words>
  <Application>Microsoft Office PowerPoint</Application>
  <PresentationFormat>自定义</PresentationFormat>
  <Paragraphs>97</Paragraphs>
  <Slides>19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6" baseType="lpstr">
      <vt:lpstr>等线</vt:lpstr>
      <vt:lpstr>汉仪雅酷黑简</vt:lpstr>
      <vt:lpstr>宋体</vt:lpstr>
      <vt:lpstr>微软雅黑</vt:lpstr>
      <vt:lpstr>Arial</vt:lpstr>
      <vt:lpstr>Calibri</vt:lpstr>
      <vt:lpstr>Office 主题​​</vt:lpstr>
      <vt:lpstr>PowerPoint 演示文稿</vt:lpstr>
      <vt:lpstr>线上培训日程安排</vt:lpstr>
      <vt:lpstr>PowerPoint 演示文稿</vt:lpstr>
      <vt:lpstr>平台登录</vt:lpstr>
      <vt:lpstr>PowerPoint 演示文稿</vt:lpstr>
      <vt:lpstr>用户名：身份证号码   初始密码：123456</vt:lpstr>
      <vt:lpstr>PowerPoint 演示文稿</vt:lpstr>
      <vt:lpstr>下 载 题 库</vt:lpstr>
      <vt:lpstr>PowerPoint 演示文稿</vt:lpstr>
      <vt:lpstr>PowerPoint 演示文稿</vt:lpstr>
      <vt:lpstr>学习与练习                   </vt:lpstr>
      <vt:lpstr>PowerPoint 演示文稿</vt:lpstr>
      <vt:lpstr>学习与练习 </vt:lpstr>
      <vt:lpstr>线上考试要求 </vt:lpstr>
      <vt:lpstr>考试操作说明</vt:lpstr>
      <vt:lpstr>考试操作说明</vt:lpstr>
      <vt:lpstr>PowerPoint 演示文稿</vt:lpstr>
      <vt:lpstr>注意事项</vt:lpstr>
      <vt:lpstr>PowerPoint 演示文稿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</dc:creator>
  <cp:lastModifiedBy>Microsoft</cp:lastModifiedBy>
  <cp:revision>433</cp:revision>
  <dcterms:created xsi:type="dcterms:W3CDTF">2020-02-18T05:58:00Z</dcterms:created>
  <dcterms:modified xsi:type="dcterms:W3CDTF">2026-08-26T01:50:32Z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D9FE53FAF722424D843E8B435EF7461C_13</vt:lpwstr>
  </property>
  <property fmtid="{D5CDD505-2E9C-101B-9397-08002B2CF9AE}" pid="3" name="KSOProductBuildVer">
    <vt:lpwstr>2052-12.1.0.17857</vt:lpwstr>
  </property>
</Properties>
</file>