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23"/>
  </p:handoutMasterIdLst>
  <p:sldIdLst>
    <p:sldId id="256" r:id="rId3"/>
    <p:sldId id="302" r:id="rId4"/>
    <p:sldId id="313" r:id="rId5"/>
    <p:sldId id="305" r:id="rId6"/>
    <p:sldId id="354" r:id="rId7"/>
    <p:sldId id="307" r:id="rId8"/>
    <p:sldId id="315" r:id="rId9"/>
    <p:sldId id="344" r:id="rId10"/>
    <p:sldId id="308" r:id="rId11"/>
    <p:sldId id="309" r:id="rId12"/>
    <p:sldId id="310" r:id="rId13"/>
    <p:sldId id="367" r:id="rId15"/>
    <p:sldId id="316" r:id="rId16"/>
    <p:sldId id="325" r:id="rId17"/>
    <p:sldId id="317" r:id="rId18"/>
    <p:sldId id="311" r:id="rId19"/>
    <p:sldId id="368" r:id="rId20"/>
    <p:sldId id="312" r:id="rId21"/>
    <p:sldId id="301" r:id="rId22"/>
  </p:sldIdLst>
  <p:sldSz cx="12195175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91B7D8-3ED3-4D70-813E-5A3EAE1035B8}">
          <p14:sldIdLst>
            <p14:sldId id="256"/>
            <p14:sldId id="302"/>
            <p14:sldId id="313"/>
            <p14:sldId id="305"/>
            <p14:sldId id="354"/>
            <p14:sldId id="307"/>
            <p14:sldId id="315"/>
            <p14:sldId id="344"/>
            <p14:sldId id="308"/>
            <p14:sldId id="309"/>
            <p14:sldId id="310"/>
            <p14:sldId id="367"/>
            <p14:sldId id="316"/>
            <p14:sldId id="325"/>
            <p14:sldId id="317"/>
            <p14:sldId id="311"/>
            <p14:sldId id="368"/>
            <p14:sldId id="31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1"/>
    <a:srgbClr val="0B2A4D"/>
    <a:srgbClr val="0E3968"/>
    <a:srgbClr val="1D4575"/>
    <a:srgbClr val="4478B6"/>
    <a:srgbClr val="4F81BD"/>
    <a:srgbClr val="006B96"/>
    <a:srgbClr val="005B81"/>
    <a:srgbClr val="0086BC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39668" autoAdjust="0"/>
  </p:normalViewPr>
  <p:slideViewPr>
    <p:cSldViewPr showGuides="1">
      <p:cViewPr varScale="1">
        <p:scale>
          <a:sx n="87" d="100"/>
          <a:sy n="87" d="100"/>
        </p:scale>
        <p:origin x="475" y="77"/>
      </p:cViewPr>
      <p:guideLst>
        <p:guide orient="horz" pos="2143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6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7627-6BB2-4E59-9512-A43D4CCC32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69D2-3B28-4B2F-B487-1934B86387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935480"/>
            <a:ext cx="10975658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957B-423C-4D0C-85CD-DD99D2C1F84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2D6C-3992-4401-87F5-0169BE4EFE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4"/>
          <p:cNvSpPr>
            <a:spLocks noGrp="1"/>
          </p:cNvSpPr>
          <p:nvPr>
            <p:ph type="title"/>
          </p:nvPr>
        </p:nvSpPr>
        <p:spPr>
          <a:xfrm>
            <a:off x="-23093" y="341784"/>
            <a:ext cx="12218268" cy="6389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4"/>
          <p:cNvSpPr txBox="1"/>
          <p:nvPr userDrawn="1"/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F92A-0B22-4C19-B2A9-D4D542AD36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607-0A93-4EE9-AFD3-1549EAFCFFF1}" type="slidenum">
              <a:rPr lang="zh-CN" altLang="en-US" smtClean="0"/>
            </a:fld>
            <a:endParaRPr lang="zh-CN" altLang="en-US"/>
          </a:p>
        </p:txBody>
      </p:sp>
      <p:pic>
        <p:nvPicPr>
          <p:cNvPr id="1026" name="Picture 2" descr="D:\logo\建科LOGO 矢量\LOGO+SRIBS 上下组合\建科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4" y="116633"/>
            <a:ext cx="471459" cy="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28.png"/><Relationship Id="rId3" Type="http://schemas.openxmlformats.org/officeDocument/2006/relationships/tags" Target="../tags/tag3.xml"/><Relationship Id="rId2" Type="http://schemas.openxmlformats.org/officeDocument/2006/relationships/image" Target="../media/image5.png"/><Relationship Id="rId1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microsoft.com/office/2007/relationships/hdphoto" Target="../media/image4.wdp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6.png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288" y="1362777"/>
            <a:ext cx="814388" cy="2466975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362775"/>
            <a:ext cx="4733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1362775"/>
            <a:ext cx="6405842" cy="24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245" y="422053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上培训操作指南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1323" y="5805185"/>
            <a:ext cx="6557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~4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3600" b="1" dirty="0">
              <a:solidFill>
                <a:srgbClr val="005B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E470\AppData\Local\Temp\WeChat Files\8b4f847797f48afb6db2a4ec69636ea.jpg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239803" y="928670"/>
            <a:ext cx="4573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E470\AppData\Local\Temp\WeChat Files\4ea754ed7b8eafbfbbf3ed778c9a88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4777" y="785794"/>
            <a:ext cx="43826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8" y="399620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学习与练习</a:t>
            </a:r>
            <a:r>
              <a:rPr lang="zh-CN" altLang="en-US" sz="3200" dirty="0"/>
              <a:t>                   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030" y="1052830"/>
            <a:ext cx="4168775" cy="5415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2435860"/>
            <a:ext cx="38169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选择课程即可进入学习</a:t>
            </a:r>
            <a:endParaRPr lang="zh-CN" altLang="en-US" dirty="0"/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zh-CN" altLang="en-US" dirty="0">
                <a:solidFill>
                  <a:srgbClr val="FF0000"/>
                </a:solidFill>
              </a:rPr>
              <a:t>次学习共设置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个课程，需全部完成方可参加考试，未完成全部课程时只能参加模拟考试，请各位学员务必注意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QQ20240829-10335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2495" y="260350"/>
            <a:ext cx="4642485" cy="3380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54980" y="873125"/>
            <a:ext cx="5947410" cy="58413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学员请注意</a:t>
            </a:r>
            <a:r>
              <a:rPr lang="zh-CN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：</a:t>
            </a:r>
            <a:endParaRPr lang="zh-CN" altLang="zh-CN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在学习过程中，需要人脸检测。</a:t>
            </a:r>
            <a:endParaRPr lang="zh-CN" altLang="zh-CN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手机上学习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，拍照即可。</a:t>
            </a:r>
            <a:endParaRPr lang="zh-CN" altLang="zh-CN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电脑上学习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  <a:endParaRPr lang="zh-CN" altLang="en-US" sz="2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zh-CN" altLang="zh-CN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人脸检测失败，退回，重新学习。</a:t>
            </a:r>
            <a:endParaRPr lang="zh-CN" altLang="zh-CN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60" y="4959985"/>
            <a:ext cx="5278120" cy="1464945"/>
          </a:xfrm>
          <a:prstGeom prst="rect">
            <a:avLst/>
          </a:prstGeom>
        </p:spPr>
      </p:pic>
      <p:pic>
        <p:nvPicPr>
          <p:cNvPr id="11" name="图片 10" descr="QQ20240829-1050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980" y="3429000"/>
            <a:ext cx="5545455" cy="1426210"/>
          </a:xfrm>
          <a:prstGeom prst="rect">
            <a:avLst/>
          </a:prstGeom>
        </p:spPr>
      </p:pic>
      <p:pic>
        <p:nvPicPr>
          <p:cNvPr id="13" name="图片 12" descr="QQ20240829-1037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" y="3933190"/>
            <a:ext cx="4596130" cy="1840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学习与练习</a:t>
            </a:r>
            <a:r>
              <a:rPr lang="zh-CN" altLang="en-US" sz="2800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7653" y="1571612"/>
            <a:ext cx="4786346" cy="4752988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视频播放不能拉动进度条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可调整至视频全屏收看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6861" y="1500175"/>
            <a:ext cx="55054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线上考试要求 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609" y="2071679"/>
            <a:ext cx="11358625" cy="304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/>
              <a:t>考试时间：</a:t>
            </a:r>
            <a:r>
              <a:rPr lang="en-US" altLang="zh-CN" dirty="0"/>
              <a:t>90</a:t>
            </a:r>
            <a:r>
              <a:rPr lang="zh-CN" altLang="en-US" dirty="0"/>
              <a:t>分钟  </a:t>
            </a:r>
            <a:r>
              <a:rPr lang="en-US" altLang="zh-CN" dirty="0"/>
              <a:t>Test duration: 90 min.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考试题型：是非题、单项选择题 </a:t>
            </a:r>
            <a:r>
              <a:rPr lang="en-US" altLang="zh-CN" dirty="0"/>
              <a:t>Types of questions: True or False; Multiple Choice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                      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共计</a:t>
            </a:r>
            <a:r>
              <a:rPr lang="en-US" altLang="zh-CN" dirty="0"/>
              <a:t>100</a:t>
            </a:r>
            <a:r>
              <a:rPr lang="zh-CN" altLang="en-US" dirty="0"/>
              <a:t>题，每题一分 </a:t>
            </a:r>
            <a:r>
              <a:rPr lang="en-US" altLang="zh-CN" dirty="0"/>
              <a:t>100 questions, with 1 mark each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合格标准：</a:t>
            </a:r>
            <a:r>
              <a:rPr lang="en-US" altLang="zh-CN" dirty="0"/>
              <a:t>80</a:t>
            </a:r>
            <a:r>
              <a:rPr lang="zh-CN" altLang="en-US" dirty="0"/>
              <a:t>分以上 </a:t>
            </a:r>
            <a:r>
              <a:rPr lang="en-US" altLang="zh-CN" dirty="0"/>
              <a:t>Passing score 80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61" y="50004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考试操作说明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382679" y="1071546"/>
            <a:ext cx="3214710" cy="52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73625" y="1153160"/>
            <a:ext cx="678370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28604"/>
            <a:ext cx="10975658" cy="71438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考试操作说明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5" name="图片 4" descr="C:\Users\E470\AppData\Local\Temp\WeChat Files\ca124f0c7df1cbafa75566f42b163e1.jp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1217" y="1197276"/>
            <a:ext cx="4694267" cy="53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sp>
        <p:nvSpPr>
          <p:cNvPr id="6" name="箭头: 上 5"/>
          <p:cNvSpPr/>
          <p:nvPr/>
        </p:nvSpPr>
        <p:spPr>
          <a:xfrm>
            <a:off x="3739968" y="407707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68182" y="483883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5470" y="1268730"/>
            <a:ext cx="5503545" cy="45681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7898322" y="436512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  <a:endParaRPr lang="zh-CN" altLang="en-US" dirty="0"/>
          </a:p>
        </p:txBody>
      </p:sp>
      <p:sp>
        <p:nvSpPr>
          <p:cNvPr id="11" name="箭头: 上 5"/>
          <p:cNvSpPr/>
          <p:nvPr>
            <p:custDataLst>
              <p:tags r:id="rId6"/>
            </p:custDataLst>
          </p:nvPr>
        </p:nvSpPr>
        <p:spPr>
          <a:xfrm>
            <a:off x="8689793" y="357288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40690"/>
            <a:ext cx="10975975" cy="5883910"/>
          </a:xfrm>
        </p:spPr>
        <p:txBody>
          <a:bodyPr/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学员请注意：</a:t>
            </a:r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在考试过程中，需要人脸检测，检测通过，继续参加考试。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手机上考试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，人脸检测，拍照即可。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若三次人脸检测不通过，系统会直接提交考卷。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QQ20240829-1345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695" y="3573145"/>
            <a:ext cx="8775700" cy="1471295"/>
          </a:xfrm>
          <a:prstGeom prst="rect">
            <a:avLst/>
          </a:prstGeom>
        </p:spPr>
      </p:pic>
      <p:pic>
        <p:nvPicPr>
          <p:cNvPr id="5" name="图片 4" descr="QQ20240829-1345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653280"/>
            <a:ext cx="7581900" cy="1423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754" y="1917050"/>
            <a:ext cx="10975658" cy="5000660"/>
          </a:xfrm>
        </p:spPr>
        <p:txBody>
          <a:bodyPr/>
          <a:lstStyle/>
          <a:p>
            <a:r>
              <a:rPr lang="zh-CN" altLang="en-US" dirty="0"/>
              <a:t>一旦确定开始考试，</a:t>
            </a:r>
            <a:r>
              <a:rPr lang="zh-CN" altLang="en-US" b="1" dirty="0">
                <a:solidFill>
                  <a:srgbClr val="FF0000"/>
                </a:solidFill>
              </a:rPr>
              <a:t>不能</a:t>
            </a:r>
            <a:r>
              <a:rPr lang="zh-CN" altLang="en-US" dirty="0"/>
              <a:t>中断计时，不提交考卷没有成绩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模拟考试将开通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dirty="0"/>
              <a:t>次，选用正式考试同一题库，完成后可以通过试卷回顾进行复习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正式考试与模拟考试操作形式完全相同，记得</a:t>
            </a:r>
            <a:r>
              <a:rPr lang="zh-CN" altLang="en-US" b="1" dirty="0">
                <a:solidFill>
                  <a:srgbClr val="FF0000"/>
                </a:solidFill>
              </a:rPr>
              <a:t>提交</a:t>
            </a:r>
            <a:r>
              <a:rPr lang="zh-CN" altLang="en-US" b="1" dirty="0" smtClean="0">
                <a:solidFill>
                  <a:srgbClr val="FF0000"/>
                </a:solidFill>
              </a:rPr>
              <a:t>考卷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切记考试</a:t>
            </a:r>
            <a:r>
              <a:rPr lang="zh-CN" altLang="en-US" b="1">
                <a:solidFill>
                  <a:srgbClr val="FF0000"/>
                </a:solidFill>
              </a:rPr>
              <a:t>时</a:t>
            </a:r>
            <a:r>
              <a:rPr lang="zh-CN" altLang="en-US" b="1" smtClean="0">
                <a:solidFill>
                  <a:srgbClr val="FF0000"/>
                </a:solidFill>
              </a:rPr>
              <a:t>切勿同时开</a:t>
            </a:r>
            <a:r>
              <a:rPr lang="zh-CN" altLang="en-US" b="1" dirty="0">
                <a:solidFill>
                  <a:srgbClr val="FF0000"/>
                </a:solidFill>
              </a:rPr>
              <a:t>两</a:t>
            </a:r>
            <a:r>
              <a:rPr lang="zh-CN" altLang="en-US" b="1">
                <a:solidFill>
                  <a:srgbClr val="FF0000"/>
                </a:solidFill>
              </a:rPr>
              <a:t>个</a:t>
            </a:r>
            <a:r>
              <a:rPr lang="zh-CN" altLang="en-US" b="1" smtClean="0">
                <a:solidFill>
                  <a:srgbClr val="FF0000"/>
                </a:solidFill>
              </a:rPr>
              <a:t>设备登录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</a:rPr>
              <a:t>以免提交考卷失败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561" y="47718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注意事项</a:t>
            </a:r>
            <a:endParaRPr lang="zh-CN" altLang="en-US" sz="2800" dirty="0">
              <a:solidFill>
                <a:srgbClr val="0070C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03" y="1574654"/>
            <a:ext cx="12195175" cy="3796542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1" y="1573367"/>
            <a:ext cx="5769580" cy="3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694980" y="3284985"/>
            <a:ext cx="5480510" cy="1661994"/>
            <a:chOff x="9625979" y="2013012"/>
            <a:chExt cx="3956265" cy="1501409"/>
          </a:xfrm>
        </p:grpSpPr>
        <p:grpSp>
          <p:nvGrpSpPr>
            <p:cNvPr id="21" name="组合 20"/>
            <p:cNvGrpSpPr/>
            <p:nvPr/>
          </p:nvGrpSpPr>
          <p:grpSpPr>
            <a:xfrm>
              <a:off x="9625980" y="2013012"/>
              <a:ext cx="3956264" cy="1501409"/>
              <a:chOff x="7494935" y="3549335"/>
              <a:chExt cx="2966426" cy="15014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9942" y="3549335"/>
                <a:ext cx="2791419" cy="150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上海市</a:t>
                </a:r>
                <a:r>
                  <a:rPr 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中漕路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501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021-22836256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22836257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22836259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22836262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www.shhgzf.com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Picture 8" descr="C:\Users\Myq\Desktop\地址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5" y="3718439"/>
                <a:ext cx="214346" cy="19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C:\Users\Myq\Desktop\网址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6" y="4389259"/>
                <a:ext cx="226675" cy="226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7" descr="C:\Users\Myq\Desktop\电话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979" y="2492896"/>
              <a:ext cx="247774" cy="24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15281" y="2348880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听！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5195" y="5080"/>
            <a:ext cx="2275840" cy="6852920"/>
          </a:xfrm>
          <a:prstGeom prst="rect">
            <a:avLst/>
          </a:prstGeom>
          <a:gradFill>
            <a:gsLst>
              <a:gs pos="0">
                <a:srgbClr val="00A73C">
                  <a:alpha val="70000"/>
                  <a:lumMod val="98000"/>
                </a:srgbClr>
              </a:gs>
              <a:gs pos="91000">
                <a:srgbClr val="00A0CA">
                  <a:lumMod val="84000"/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3433" y="332904"/>
            <a:ext cx="9360912" cy="792088"/>
          </a:xfrm>
        </p:spPr>
        <p:txBody>
          <a:bodyPr/>
          <a:lstStyle/>
          <a:p>
            <a:r>
              <a:rPr lang="zh-CN" altLang="en-US" dirty="0" smtClean="0"/>
              <a:t>线</a:t>
            </a:r>
            <a:r>
              <a:rPr lang="zh-CN" altLang="en-US" dirty="0"/>
              <a:t>上培训日程安排</a:t>
            </a:r>
            <a:endParaRPr lang="zh-CN" altLang="en-US" dirty="0"/>
          </a:p>
        </p:txBody>
      </p:sp>
      <p:sp>
        <p:nvSpPr>
          <p:cNvPr id="3" name="内容占位符 2"/>
          <p:cNvSpPr txBox="1"/>
          <p:nvPr/>
        </p:nvSpPr>
        <p:spPr>
          <a:xfrm>
            <a:off x="624999" y="1052726"/>
            <a:ext cx="10975658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本次培训周期：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</a:t>
            </a:r>
            <a:r>
              <a:rPr lang="en-US" altLang="zh-CN" sz="3200" dirty="0" smtClean="0"/>
              <a:t>:00</a:t>
            </a:r>
            <a:r>
              <a:rPr lang="zh-CN" altLang="en-US" sz="3200" dirty="0"/>
              <a:t>起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24</a:t>
            </a:r>
            <a:r>
              <a:rPr lang="zh-CN" altLang="en-US" sz="3200" dirty="0" smtClean="0"/>
              <a:t>日 </a:t>
            </a:r>
            <a:r>
              <a:rPr lang="en-US" altLang="zh-CN" sz="3200" dirty="0"/>
              <a:t>24:00</a:t>
            </a:r>
            <a:r>
              <a:rPr lang="zh-CN" altLang="en-US" sz="3200" dirty="0"/>
              <a:t>止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en-US" altLang="zh-CN" sz="3200" dirty="0"/>
              <a:t> </a:t>
            </a:r>
            <a:r>
              <a:rPr lang="zh-CN" altLang="en-US" sz="3200" dirty="0"/>
              <a:t>考试时段：</a:t>
            </a:r>
            <a:r>
              <a:rPr lang="en-US" altLang="zh-CN" sz="3200" dirty="0" smtClean="0"/>
              <a:t>2026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27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9:00</a:t>
            </a:r>
            <a:r>
              <a:rPr lang="zh-CN" altLang="en-US" sz="3200" dirty="0" smtClean="0"/>
              <a:t>起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28</a:t>
            </a:r>
            <a:r>
              <a:rPr lang="zh-CN" altLang="en-US" sz="3200" dirty="0" smtClean="0"/>
              <a:t>日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24:00</a:t>
            </a:r>
            <a:r>
              <a:rPr lang="zh-CN" altLang="en-US" sz="3200" dirty="0"/>
              <a:t>止</a:t>
            </a:r>
            <a:endParaRPr lang="zh-CN" altLang="en-US" sz="3200" dirty="0"/>
          </a:p>
          <a:p>
            <a:pPr indent="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注意：必须完成全部规定课时方能进入正式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</a:t>
            </a:r>
            <a:endParaRPr kumimoji="0" lang="en-US" altLang="zh-CN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lang="zh-CN" altLang="en-US" sz="3200" dirty="0"/>
              <a:t>补考试时段：</a:t>
            </a:r>
            <a:r>
              <a:rPr lang="en-US" altLang="zh-CN" sz="3200" dirty="0" smtClean="0">
                <a:solidFill>
                  <a:srgbClr val="FF0000"/>
                </a:solidFill>
              </a:rPr>
              <a:t>2026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29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en-US" altLang="zh-CN" sz="3200" dirty="0" smtClean="0">
                <a:solidFill>
                  <a:srgbClr val="FF0000"/>
                </a:solidFill>
              </a:rPr>
              <a:t>10:00</a:t>
            </a:r>
            <a:r>
              <a:rPr lang="zh-CN" altLang="en-US" sz="3200" dirty="0" smtClean="0">
                <a:solidFill>
                  <a:srgbClr val="FF0000"/>
                </a:solidFill>
              </a:rPr>
              <a:t>起</a:t>
            </a:r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smtClean="0">
                <a:solidFill>
                  <a:srgbClr val="FF0000"/>
                </a:solidFill>
              </a:rPr>
              <a:t>29</a:t>
            </a:r>
            <a:r>
              <a:rPr lang="zh-CN" altLang="en-US" sz="3200" smtClean="0">
                <a:solidFill>
                  <a:srgbClr val="FF0000"/>
                </a:solidFill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</a:rPr>
              <a:t>至</a:t>
            </a:r>
            <a:r>
              <a:rPr lang="en-US" altLang="zh-CN" sz="3200" dirty="0">
                <a:solidFill>
                  <a:srgbClr val="FF0000"/>
                </a:solidFill>
              </a:rPr>
              <a:t>24:00</a:t>
            </a:r>
            <a:r>
              <a:rPr lang="zh-CN" altLang="en-US" sz="3200" dirty="0">
                <a:solidFill>
                  <a:srgbClr val="FF0000"/>
                </a:solidFill>
              </a:rPr>
              <a:t>止</a:t>
            </a:r>
            <a:endParaRPr lang="zh-CN" altLang="en-US" sz="3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80604020202020204" pitchFamily="34" charset="0"/>
              <a:buChar char="•"/>
            </a:pPr>
            <a:r>
              <a:rPr kumimoji="0" lang="zh-CN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培训</a:t>
            </a: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证书：学员在完成本次培训后将统一颁发实体证书</a:t>
            </a:r>
            <a:endParaRPr kumimoji="0" lang="zh-CN" altLang="en-US" sz="32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67721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1864360"/>
            <a:ext cx="5441950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450" y="1363345"/>
            <a:ext cx="10236200" cy="7251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登录方法二：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扫描二维码添加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360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小程序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147" y="260648"/>
            <a:ext cx="628015" cy="62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900" y="548640"/>
            <a:ext cx="10570845" cy="636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b="1" dirty="0">
                <a:sym typeface="+mn-ea"/>
              </a:rPr>
              <a:t> </a:t>
            </a:r>
            <a:r>
              <a:rPr lang="en-US" altLang="zh-CN" sz="2400" b="1" dirty="0"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登录方法一：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搜索网址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：http://m.jiangtang360.com/login2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5817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平台登录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24" y="1571612"/>
            <a:ext cx="3916192" cy="4681550"/>
          </a:xfrm>
        </p:spPr>
        <p:txBody>
          <a:bodyPr/>
          <a:lstStyle/>
          <a:p>
            <a:r>
              <a:rPr lang="zh-CN" altLang="en-US" dirty="0"/>
              <a:t>扫码或搜索公众号：</a:t>
            </a:r>
            <a:r>
              <a:rPr lang="zh-CN" altLang="en-US" dirty="0">
                <a:solidFill>
                  <a:srgbClr val="FF0000"/>
                </a:solidFill>
              </a:rPr>
              <a:t>讲堂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Attention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请关注</a:t>
            </a:r>
            <a:r>
              <a:rPr lang="zh-CN" altLang="en-US" dirty="0">
                <a:solidFill>
                  <a:srgbClr val="FF0000"/>
                </a:solidFill>
              </a:rPr>
              <a:t>公众号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以防走失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E470\AppData\Local\Temp\WeChat Files\222045051e56054eff15a3e7ed21358.jpg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740265" y="1571612"/>
            <a:ext cx="3239366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E470\AppData\Local\Temp\WeChat Files\cd4475077607677976a714f9672a1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3603" y="1500174"/>
            <a:ext cx="31440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139" y="282964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860" y="341630"/>
            <a:ext cx="12218035" cy="61214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407010949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" y="283845"/>
            <a:ext cx="11125835" cy="5949315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2137410" y="4653280"/>
            <a:ext cx="791845" cy="1007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1055" y="4351020"/>
            <a:ext cx="7788275" cy="13696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 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安全生产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</a:t>
            </a:r>
            <a:endParaRPr lang="en-US" altLang="zh-CN" sz="4800" spc="200">
              <a:solidFill>
                <a:srgbClr val="00009B"/>
              </a:solidFill>
              <a:uFillTx/>
              <a:latin typeface="汉仪雅酷黑简" panose="00020600040101010101" charset="-122"/>
              <a:ea typeface="汉仪雅酷黑简" panose="00020600040101010101" charset="-122"/>
            </a:endParaRPr>
          </a:p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再点击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在线课堂</a:t>
            </a:r>
            <a:endParaRPr lang="zh-CN" altLang="en-US" sz="4800" spc="200">
              <a:solidFill>
                <a:srgbClr val="00009B"/>
              </a:solidFill>
              <a:uFillTx/>
              <a:latin typeface="汉仪雅酷黑简" panose="00020600040101010101" charset="-122"/>
              <a:ea typeface="汉仪雅酷黑简" panose="0002060004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364" y="2853363"/>
            <a:ext cx="5072098" cy="3857651"/>
          </a:xfrm>
        </p:spPr>
        <p:txBody>
          <a:bodyPr/>
          <a:lstStyle/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sz="2800" dirty="0"/>
              <a:t>身份证号码及初始密码登录</a:t>
            </a:r>
            <a:endParaRPr lang="en-US" altLang="zh-CN" sz="2800" dirty="0"/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无法登录的请与工作人员确认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   登记的信息是否正确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97180" y="980739"/>
            <a:ext cx="3452814" cy="50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5634" y="1052703"/>
            <a:ext cx="5702142" cy="1143000"/>
          </a:xfrm>
        </p:spPr>
        <p:txBody>
          <a:bodyPr/>
          <a:lstStyle/>
          <a:p>
            <a:r>
              <a:rPr lang="zh-CN" altLang="en-US" sz="3200" dirty="0"/>
              <a:t>用户名：身份证号码</a:t>
            </a:r>
            <a:br>
              <a:rPr lang="en-US" altLang="zh-CN" sz="3200" dirty="0"/>
            </a:br>
            <a:br>
              <a:rPr lang="en-US" altLang="zh-CN" sz="3200" dirty="0"/>
            </a:br>
            <a:br>
              <a:rPr lang="en-US" altLang="zh-CN" sz="3200" dirty="0"/>
            </a:br>
            <a:r>
              <a:rPr lang="zh-CN" altLang="en-US" sz="3200" dirty="0"/>
              <a:t>初始密码：</a:t>
            </a:r>
            <a:r>
              <a:rPr lang="en-US" altLang="zh-CN" sz="3200" dirty="0"/>
              <a:t>123456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6149" y="785795"/>
            <a:ext cx="555926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初次进入</a:t>
            </a:r>
            <a:r>
              <a:rPr lang="zh-CN" altLang="en-US" dirty="0">
                <a:solidFill>
                  <a:srgbClr val="FF0000"/>
                </a:solidFill>
              </a:rPr>
              <a:t>点击界面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了解基本功能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进入主页面，请先核对左上角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姓名是否正确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点击姓名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进入个人中心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25" y="621030"/>
            <a:ext cx="3503295" cy="587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215"/>
            <a:ext cx="10975975" cy="980440"/>
          </a:xfrm>
        </p:spPr>
        <p:txBody>
          <a:bodyPr/>
          <a:lstStyle/>
          <a:p>
            <a:pPr algn="ctr"/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下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载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题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库</a:t>
            </a:r>
            <a:endParaRPr lang="zh-CN" altLang="zh-CN" sz="44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0695" y="2192655"/>
            <a:ext cx="3961130" cy="291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65" y="2233295"/>
            <a:ext cx="3875405" cy="2678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85" y="2667000"/>
            <a:ext cx="3833495" cy="2294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4964430"/>
            <a:ext cx="10854690" cy="1144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在课程详情内，点击讲义，下载对应考题题库</a:t>
            </a:r>
            <a:endParaRPr lang="zh-CN" altLang="en-US" sz="40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759" y="785795"/>
            <a:ext cx="1097565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根据需要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关闭新手教程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考试记录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试卷回顾</a:t>
            </a:r>
            <a:r>
              <a:rPr lang="zh-CN" altLang="en-US" dirty="0"/>
              <a:t>可查阅试卷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57725" y="764540"/>
            <a:ext cx="3090545" cy="47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29930" y="1204595"/>
            <a:ext cx="3309620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mU0NjM0OGQzNDJkOWRmNDI0NWM5ZDVkYjU5Nzk4ZW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lang="zh-CN" altLang="en-US"/>
        </a:defPPr>
      </a:lstStyle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WPS 演示</Application>
  <PresentationFormat>自定义</PresentationFormat>
  <Paragraphs>144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方正黑体_GBK</vt:lpstr>
      <vt:lpstr>DejaVu Sans</vt:lpstr>
      <vt:lpstr>汉仪雅酷黑简</vt:lpstr>
      <vt:lpstr>Calibri</vt:lpstr>
      <vt:lpstr>宋体</vt:lpstr>
      <vt:lpstr>Arial Unicode MS</vt:lpstr>
      <vt:lpstr>方正书宋_GBK</vt:lpstr>
      <vt:lpstr>等线</vt:lpstr>
      <vt:lpstr>C059</vt:lpstr>
      <vt:lpstr>Office 主题​​</vt:lpstr>
      <vt:lpstr>PowerPoint 演示文稿</vt:lpstr>
      <vt:lpstr>线上培训日程安排</vt:lpstr>
      <vt:lpstr>PowerPoint 演示文稿</vt:lpstr>
      <vt:lpstr>平台登录</vt:lpstr>
      <vt:lpstr>PowerPoint 演示文稿</vt:lpstr>
      <vt:lpstr>用户名：身份证号码   初始密码：123456</vt:lpstr>
      <vt:lpstr>PowerPoint 演示文稿</vt:lpstr>
      <vt:lpstr>下 载 题 库</vt:lpstr>
      <vt:lpstr>PowerPoint 演示文稿</vt:lpstr>
      <vt:lpstr>PowerPoint 演示文稿</vt:lpstr>
      <vt:lpstr>学习与练习                   </vt:lpstr>
      <vt:lpstr>PowerPoint 演示文稿</vt:lpstr>
      <vt:lpstr>学习与练习 </vt:lpstr>
      <vt:lpstr>线上考试要求 </vt:lpstr>
      <vt:lpstr>考试操作说明</vt:lpstr>
      <vt:lpstr>考试操作说明</vt:lpstr>
      <vt:lpstr>PowerPoint 演示文稿</vt:lpstr>
      <vt:lpstr>注意事项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maominghui</cp:lastModifiedBy>
  <cp:revision>426</cp:revision>
  <dcterms:created xsi:type="dcterms:W3CDTF">2026-03-31T04:48:56Z</dcterms:created>
  <dcterms:modified xsi:type="dcterms:W3CDTF">2026-03-31T04:48:56Z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D9FE53FAF722424D843E8B435EF7461C_13</vt:lpwstr>
  </property>
  <property fmtid="{D5CDD505-2E9C-101B-9397-08002B2CF9AE}" pid="3" name="KSOProductBuildVer">
    <vt:lpwstr>2052-12.8.2.19831</vt:lpwstr>
  </property>
</Properties>
</file>